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60" r:id="rId3"/>
    <p:sldId id="302" r:id="rId4"/>
    <p:sldId id="287" r:id="rId5"/>
    <p:sldId id="304" r:id="rId6"/>
    <p:sldId id="261" r:id="rId7"/>
    <p:sldId id="303" r:id="rId8"/>
    <p:sldId id="258" r:id="rId9"/>
    <p:sldId id="289" r:id="rId10"/>
    <p:sldId id="319" r:id="rId11"/>
    <p:sldId id="291" r:id="rId12"/>
    <p:sldId id="290" r:id="rId13"/>
    <p:sldId id="317" r:id="rId14"/>
    <p:sldId id="305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18" r:id="rId25"/>
    <p:sldId id="301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25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D0D8E8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4660"/>
  </p:normalViewPr>
  <p:slideViewPr>
    <p:cSldViewPr>
      <p:cViewPr varScale="1">
        <p:scale>
          <a:sx n="120" d="100"/>
          <a:sy n="120" d="100"/>
        </p:scale>
        <p:origin x="108" y="3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851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111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60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231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078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94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12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47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80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120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297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222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727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809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892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500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8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36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174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50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57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27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8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2329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15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5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10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41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6780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329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62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73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99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45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87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1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2708921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UC </a:t>
            </a:r>
            <a:r>
              <a:rPr lang="ko-KR" altLang="en-US" sz="4400" b="1" spc="-150" dirty="0">
                <a:solidFill>
                  <a:schemeClr val="bg1"/>
                </a:solidFill>
              </a:rPr>
              <a:t>사용자 관리 기능 시스템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784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발표자 송 태 양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07769" y="2276873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err="1">
                <a:solidFill>
                  <a:schemeClr val="tx2">
                    <a:lumMod val="50000"/>
                  </a:schemeClr>
                </a:solidFill>
              </a:rPr>
              <a:t>한국폴리텍대학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 융합기술교육원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76" y="5839544"/>
            <a:ext cx="1257300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704" y="5850088"/>
            <a:ext cx="1619304" cy="675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404086" y="600707"/>
            <a:ext cx="11383828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9267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3.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 </a:t>
            </a:r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Repository, Service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667778"/>
              </p:ext>
            </p:extLst>
          </p:nvPr>
        </p:nvGraphicFramePr>
        <p:xfrm>
          <a:off x="695400" y="2996949"/>
          <a:ext cx="10801200" cy="2440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847"/>
                <a:gridCol w="710605"/>
                <a:gridCol w="3911172"/>
                <a:gridCol w="3096344"/>
                <a:gridCol w="1008112"/>
                <a:gridCol w="1080120"/>
              </a:tblGrid>
              <a:tr h="305181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Phone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181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>
                          <a:latin typeface="+mn-lt"/>
                        </a:rPr>
                        <a:t>Reopsitory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CRUD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+mn-lt"/>
                        </a:rPr>
                        <a:t>메서드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설명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비고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요구사항</a:t>
                      </a:r>
                      <a:r>
                        <a:rPr lang="en-US" altLang="ko-KR" sz="1200" dirty="0" smtClean="0">
                          <a:latin typeface="+mn-lt"/>
                        </a:rPr>
                        <a:t>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305181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+mn-lt"/>
                        </a:rPr>
                        <a:t>R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List&lt;Phone&gt;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findByNumberContaining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(String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number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QueryCache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적용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전화번호로 사용자 리스트 검색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추가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REQ_P_RS_01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</a:tr>
              <a:tr h="381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lt"/>
                        </a:rPr>
                        <a:t>Phone </a:t>
                      </a:r>
                      <a:r>
                        <a:rPr lang="en-US" altLang="ko-KR" sz="1200" dirty="0" err="1" smtClean="0">
                          <a:latin typeface="+mn-lt"/>
                        </a:rPr>
                        <a:t>findByNumber</a:t>
                      </a:r>
                      <a:r>
                        <a:rPr lang="en-US" altLang="ko-KR" sz="1200" dirty="0" smtClean="0">
                          <a:latin typeface="+mn-lt"/>
                        </a:rPr>
                        <a:t>(String number)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전화번호로 사용자 조회</a:t>
                      </a:r>
                      <a:r>
                        <a:rPr lang="en-US" altLang="ko-KR" sz="1200" dirty="0" smtClean="0">
                          <a:latin typeface="+mn-lt"/>
                        </a:rPr>
                        <a:t>(</a:t>
                      </a:r>
                      <a:r>
                        <a:rPr lang="ko-KR" altLang="en-US" sz="1200" dirty="0" smtClean="0">
                          <a:latin typeface="+mn-lt"/>
                        </a:rPr>
                        <a:t>중복 번호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체크시</a:t>
                      </a:r>
                      <a:r>
                        <a:rPr lang="ko-KR" altLang="en-US" sz="1200" dirty="0" smtClean="0">
                          <a:latin typeface="+mn-lt"/>
                        </a:rPr>
                        <a:t> 사용</a:t>
                      </a:r>
                      <a:r>
                        <a:rPr lang="en-US" altLang="ko-KR" sz="1200" dirty="0" smtClean="0">
                          <a:latin typeface="+mn-lt"/>
                        </a:rPr>
                        <a:t>)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추가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</a:tr>
              <a:tr h="305181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+mn-lt"/>
                        </a:rPr>
                        <a:t>C, U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lt"/>
                        </a:rPr>
                        <a:t>void save(Phone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en-US" altLang="ko-KR" sz="1200" dirty="0" smtClean="0">
                          <a:latin typeface="+mn-lt"/>
                        </a:rPr>
                        <a:t>phone)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latin typeface="+mn-lt"/>
                        </a:rPr>
                        <a:t>전화기 추가 또는 수정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상속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REQ_P_RS_02</a:t>
                      </a:r>
                      <a:endParaRPr lang="ko-KR" altLang="en-US" sz="1000" dirty="0" smtClean="0"/>
                    </a:p>
                  </a:txBody>
                  <a:tcPr anchor="ctr"/>
                </a:tc>
              </a:tr>
              <a:tr h="305181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+mn-lt"/>
                        </a:rPr>
                        <a:t>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lt"/>
                        </a:rPr>
                        <a:t>void delete(Phone phone)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전화기 삭제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상속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3051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+mn-lt"/>
                        </a:rPr>
                        <a:t>Service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latin typeface="+mn-lt"/>
                        </a:rPr>
                        <a:t>PhoneRepository</a:t>
                      </a:r>
                      <a:r>
                        <a:rPr lang="ko-KR" altLang="en-US" sz="1200" dirty="0" smtClean="0">
                          <a:latin typeface="+mn-lt"/>
                        </a:rPr>
                        <a:t>를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그대로 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return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하여 사용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9376" y="1422806"/>
            <a:ext cx="590512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요구사항에 맞게 </a:t>
            </a:r>
            <a:r>
              <a:rPr lang="ko-KR" altLang="en-US" sz="1100" dirty="0" smtClean="0"/>
              <a:t>설계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전화번호로 사용자 리스트를 검색하는 </a:t>
            </a:r>
            <a:r>
              <a:rPr lang="ko-KR" altLang="en-US" sz="1100" dirty="0" err="1" smtClean="0"/>
              <a:t>메서드는</a:t>
            </a:r>
            <a:r>
              <a:rPr lang="ko-KR" altLang="en-US" sz="1100" dirty="0" smtClean="0"/>
              <a:t> 추가 필요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QueryCache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적용할 것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 smtClean="0"/>
              <a:t>전화번호 </a:t>
            </a:r>
            <a:r>
              <a:rPr lang="ko-KR" altLang="en-US" sz="1100" dirty="0"/>
              <a:t>중복 체크를 </a:t>
            </a:r>
            <a:r>
              <a:rPr lang="ko-KR" altLang="en-US" sz="1100" dirty="0" smtClean="0"/>
              <a:t>위한 </a:t>
            </a:r>
            <a:r>
              <a:rPr lang="ko-KR" altLang="en-US" sz="1100" dirty="0" err="1" smtClean="0"/>
              <a:t>메서드도</a:t>
            </a:r>
            <a:r>
              <a:rPr lang="ko-KR" altLang="en-US" sz="1100" dirty="0" smtClean="0"/>
              <a:t> 추가 필요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전화기 추가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수정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삭제 서비스는 </a:t>
            </a:r>
            <a:r>
              <a:rPr lang="en-US" altLang="ko-KR" sz="1100" dirty="0" smtClean="0"/>
              <a:t>JPA Repository</a:t>
            </a:r>
            <a:r>
              <a:rPr lang="ko-KR" altLang="en-US" sz="1100" dirty="0" smtClean="0"/>
              <a:t>에 구현된 </a:t>
            </a:r>
            <a:r>
              <a:rPr lang="ko-KR" altLang="en-US" sz="1100" dirty="0" err="1" smtClean="0"/>
              <a:t>메서드를</a:t>
            </a:r>
            <a:r>
              <a:rPr lang="ko-KR" altLang="en-US" sz="1100" dirty="0" smtClean="0"/>
              <a:t> 상속</a:t>
            </a:r>
            <a:endParaRPr lang="en-US" altLang="ko-KR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>
                    <a:lumMod val="50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lang="en-US" altLang="ko-KR" sz="20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prstClr val="white">
                    <a:lumMod val="50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02      </a:t>
            </a:r>
            <a:r>
              <a:rPr lang="en-US" altLang="ko-KR" sz="20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sz="2000" dirty="0" smtClean="0">
                <a:solidFill>
                  <a:prstClr val="white">
                    <a:lumMod val="50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      04      </a:t>
            </a:r>
            <a:r>
              <a:rPr lang="en-US" altLang="ko-KR" sz="2000" dirty="0">
                <a:solidFill>
                  <a:prstClr val="white">
                    <a:lumMod val="50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prstClr val="white">
                  <a:lumMod val="50000"/>
                </a:prst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prstClr val="white">
                    <a:lumMod val="50000"/>
                  </a:prstClr>
                </a:solidFill>
              </a:rPr>
              <a:t>프로젝트 개요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prstClr val="white">
                    <a:lumMod val="50000"/>
                  </a:prstClr>
                </a:solidFill>
              </a:rPr>
              <a:t>요건 정의</a:t>
            </a:r>
            <a:r>
              <a:rPr lang="en-US" altLang="ko-KR" sz="1000" b="1" spc="-15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ko-KR" altLang="en-US" sz="1000" b="1" spc="-150" dirty="0">
                <a:solidFill>
                  <a:prstClr val="white">
                    <a:lumMod val="50000"/>
                  </a:prstClr>
                </a:solidFill>
              </a:rPr>
              <a:t>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prstClr val="white"/>
                </a:solidFill>
              </a:rPr>
              <a:t>설계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prstClr val="white">
                    <a:lumMod val="50000"/>
                  </a:prstClr>
                </a:solidFill>
              </a:rPr>
              <a:t>구현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prstClr val="white">
                    <a:lumMod val="50000"/>
                  </a:prstClr>
                </a:solidFill>
              </a:rPr>
              <a:t>테스트</a:t>
            </a:r>
            <a:endParaRPr lang="ko-KR" altLang="en-US" sz="1000" b="1" spc="-15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prstClr val="white"/>
                </a:solidFill>
              </a:rPr>
              <a:t>UC </a:t>
            </a:r>
            <a:r>
              <a:rPr lang="ko-KR" altLang="en-US" sz="1600" b="1" spc="-150" dirty="0">
                <a:solidFill>
                  <a:prstClr val="white"/>
                </a:solidFill>
              </a:rPr>
              <a:t>사용자 관리 시스템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10560496" y="2518048"/>
            <a:ext cx="504056" cy="406896"/>
          </a:xfrm>
          <a:prstGeom prst="downArrow">
            <a:avLst/>
          </a:prstGeom>
          <a:noFill/>
          <a:ln w="1905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56504"/>
              </p:ext>
            </p:extLst>
          </p:nvPr>
        </p:nvGraphicFramePr>
        <p:xfrm>
          <a:off x="6023992" y="1700808"/>
          <a:ext cx="5472608" cy="750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4392488"/>
              </a:tblGrid>
              <a:tr h="354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REQ_P_RS_01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전화번호로 사용자 리스트를 검색하는 서비스 구현</a:t>
                      </a:r>
                      <a:r>
                        <a:rPr lang="en-US" altLang="ko-KR" sz="1000" dirty="0" smtClean="0"/>
                        <a:t>(Query</a:t>
                      </a:r>
                      <a:r>
                        <a:rPr lang="en-US" altLang="ko-KR" sz="1000" baseline="0" dirty="0" smtClean="0"/>
                        <a:t> Cache</a:t>
                      </a:r>
                      <a:r>
                        <a:rPr lang="ko-KR" altLang="en-US" sz="1000" baseline="0" dirty="0" smtClean="0"/>
                        <a:t>를 적용해야 함</a:t>
                      </a:r>
                      <a:r>
                        <a:rPr lang="en-US" altLang="ko-KR" sz="1000" baseline="0" dirty="0" smtClean="0"/>
                        <a:t>.)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54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REQ_P_RS_02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전화기 추가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삭제 서비스 구현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0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404086" y="620688"/>
            <a:ext cx="11383828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4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. Controller</a:t>
            </a:r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JSP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전체 설계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65984" y="1610146"/>
            <a:ext cx="11002623" cy="738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사용자 전체 목록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사용자 검색</a:t>
            </a:r>
            <a:r>
              <a:rPr lang="en-US" altLang="ko-KR" sz="1400" dirty="0" smtClean="0">
                <a:solidFill>
                  <a:schemeClr val="tx1"/>
                </a:solidFill>
              </a:rPr>
              <a:t> / </a:t>
            </a:r>
            <a:r>
              <a:rPr lang="ko-KR" altLang="en-US" sz="1400" dirty="0" smtClean="0">
                <a:solidFill>
                  <a:schemeClr val="tx1"/>
                </a:solidFill>
              </a:rPr>
              <a:t>전화 검색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Controller : list</a:t>
            </a:r>
          </a:p>
          <a:p>
            <a:pPr algn="ctr"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JSP : list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310514" y="3057397"/>
            <a:ext cx="1593798" cy="736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전화 추가 화면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Controller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phoneNew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JSP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phoneNew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559496" y="3057397"/>
            <a:ext cx="1593798" cy="7387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 추가 화면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 smtClean="0">
                <a:solidFill>
                  <a:schemeClr val="tx1"/>
                </a:solidFill>
              </a:rPr>
              <a:t>Controller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userNew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 smtClean="0">
                <a:solidFill>
                  <a:schemeClr val="tx1"/>
                </a:solidFill>
              </a:rPr>
              <a:t>JSP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userNew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423592" y="5066530"/>
            <a:ext cx="1620000" cy="738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 추가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수정 동작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Controller : </a:t>
            </a:r>
            <a:r>
              <a:rPr lang="en-US" altLang="ko-KR" sz="1000" dirty="0" smtClean="0">
                <a:solidFill>
                  <a:schemeClr val="tx1"/>
                </a:solidFill>
              </a:rPr>
              <a:t>save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JSP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redirect:list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endCxn id="13" idx="0"/>
          </p:cNvCxnSpPr>
          <p:nvPr/>
        </p:nvCxnSpPr>
        <p:spPr bwMode="auto">
          <a:xfrm>
            <a:off x="2354408" y="2348880"/>
            <a:ext cx="1987" cy="7085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22" idx="0"/>
          </p:cNvCxnSpPr>
          <p:nvPr/>
        </p:nvCxnSpPr>
        <p:spPr bwMode="auto">
          <a:xfrm>
            <a:off x="4074965" y="2348880"/>
            <a:ext cx="0" cy="7085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3" idx="2"/>
            <a:endCxn id="14" idx="0"/>
          </p:cNvCxnSpPr>
          <p:nvPr/>
        </p:nvCxnSpPr>
        <p:spPr bwMode="auto">
          <a:xfrm>
            <a:off x="2356395" y="3796129"/>
            <a:ext cx="877197" cy="127040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 bwMode="auto">
          <a:xfrm>
            <a:off x="9768408" y="5066530"/>
            <a:ext cx="1620000" cy="738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전화 삭제 동작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Controller : </a:t>
            </a:r>
            <a:r>
              <a:rPr lang="en-US" altLang="ko-KR" sz="1000" dirty="0" smtClean="0">
                <a:solidFill>
                  <a:schemeClr val="tx1"/>
                </a:solidFill>
              </a:rPr>
              <a:t>delete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JSP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redirect:list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278066" y="3057397"/>
            <a:ext cx="1593798" cy="736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 수정 화면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Controller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userEdit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JSP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userEdit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endCxn id="12" idx="0"/>
          </p:cNvCxnSpPr>
          <p:nvPr/>
        </p:nvCxnSpPr>
        <p:spPr bwMode="auto">
          <a:xfrm>
            <a:off x="8107413" y="2348880"/>
            <a:ext cx="0" cy="7085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2" idx="2"/>
            <a:endCxn id="14" idx="0"/>
          </p:cNvCxnSpPr>
          <p:nvPr/>
        </p:nvCxnSpPr>
        <p:spPr>
          <a:xfrm flipH="1">
            <a:off x="3233592" y="3793572"/>
            <a:ext cx="841373" cy="12729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 bwMode="auto">
          <a:xfrm>
            <a:off x="4187968" y="5066530"/>
            <a:ext cx="1620000" cy="738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 삭제 동작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Controller : </a:t>
            </a:r>
            <a:r>
              <a:rPr lang="en-US" altLang="ko-KR" sz="1000" dirty="0" smtClean="0">
                <a:solidFill>
                  <a:schemeClr val="tx1"/>
                </a:solidFill>
              </a:rPr>
              <a:t>delete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JSP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redirect:list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12" idx="2"/>
            <a:endCxn id="86" idx="0"/>
          </p:cNvCxnSpPr>
          <p:nvPr/>
        </p:nvCxnSpPr>
        <p:spPr>
          <a:xfrm>
            <a:off x="8107413" y="3793572"/>
            <a:ext cx="706979" cy="12729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56" idx="2"/>
            <a:endCxn id="86" idx="0"/>
          </p:cNvCxnSpPr>
          <p:nvPr/>
        </p:nvCxnSpPr>
        <p:spPr>
          <a:xfrm flipH="1">
            <a:off x="8814392" y="3793572"/>
            <a:ext cx="958827" cy="12729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51382" y="1509736"/>
            <a:ext cx="11089233" cy="256733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51384" y="4792253"/>
            <a:ext cx="11017224" cy="140315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51384" y="1162611"/>
            <a:ext cx="11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화면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376" y="4365104"/>
            <a:ext cx="11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동작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8976320" y="3057397"/>
            <a:ext cx="1593798" cy="736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전화 수정 화면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Controller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phoneEdit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JSP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phoneEdit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endCxn id="56" idx="0"/>
          </p:cNvCxnSpPr>
          <p:nvPr/>
        </p:nvCxnSpPr>
        <p:spPr bwMode="auto">
          <a:xfrm>
            <a:off x="9768408" y="2348880"/>
            <a:ext cx="4811" cy="7085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 bwMode="auto">
          <a:xfrm>
            <a:off x="8004392" y="5066530"/>
            <a:ext cx="1620000" cy="738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전화 추가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수정 동작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Controller : </a:t>
            </a:r>
            <a:r>
              <a:rPr lang="en-US" altLang="ko-KR" sz="1000" dirty="0" smtClean="0">
                <a:solidFill>
                  <a:schemeClr val="tx1"/>
                </a:solidFill>
              </a:rPr>
              <a:t>save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 smtClean="0">
                <a:solidFill>
                  <a:schemeClr val="tx1"/>
                </a:solidFill>
              </a:rPr>
              <a:t>JSP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redirect:list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628417" y="5066530"/>
            <a:ext cx="1620000" cy="738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 검색 동작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Controller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userSearch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JSP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redirect:list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6240016" y="5066530"/>
            <a:ext cx="1620000" cy="738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전화 검색 동작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Controller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phoneSearch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JSP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redirect:list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25" name="직선 화살표 연결선 124"/>
          <p:cNvCxnSpPr/>
          <p:nvPr/>
        </p:nvCxnSpPr>
        <p:spPr bwMode="auto">
          <a:xfrm flipH="1">
            <a:off x="1456690" y="2348880"/>
            <a:ext cx="7012" cy="27176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endCxn id="25" idx="0"/>
          </p:cNvCxnSpPr>
          <p:nvPr/>
        </p:nvCxnSpPr>
        <p:spPr bwMode="auto">
          <a:xfrm>
            <a:off x="4974885" y="2348880"/>
            <a:ext cx="23083" cy="27176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 bwMode="auto">
          <a:xfrm>
            <a:off x="7017504" y="2348880"/>
            <a:ext cx="14600" cy="27271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/>
          <p:nvPr/>
        </p:nvCxnSpPr>
        <p:spPr bwMode="auto">
          <a:xfrm>
            <a:off x="10848528" y="2348880"/>
            <a:ext cx="16099" cy="27176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04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설계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16126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04086" y="620688"/>
            <a:ext cx="11383828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79376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5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. </a:t>
            </a:r>
            <a:r>
              <a:rPr lang="ko-KR" altLang="en-US" dirty="0">
                <a:solidFill>
                  <a:srgbClr val="1F497D">
                    <a:lumMod val="75000"/>
                  </a:srgbClr>
                </a:solidFill>
              </a:rPr>
              <a:t>사용자</a:t>
            </a:r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 Controller, JSP 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855646"/>
              </p:ext>
            </p:extLst>
          </p:nvPr>
        </p:nvGraphicFramePr>
        <p:xfrm>
          <a:off x="1190035" y="2596872"/>
          <a:ext cx="98119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977"/>
                <a:gridCol w="1070700"/>
                <a:gridCol w="2160240"/>
                <a:gridCol w="2851054"/>
                <a:gridCol w="2486960"/>
              </a:tblGrid>
              <a:tr h="1303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User</a:t>
                      </a:r>
                      <a:r>
                        <a:rPr lang="en-US" altLang="ko-KR" sz="1200" baseline="0" dirty="0" smtClean="0"/>
                        <a:t> Controller, JSP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요구사항</a:t>
                      </a:r>
                      <a:r>
                        <a:rPr lang="en-US" altLang="ko-KR" sz="1200" dirty="0" smtClean="0"/>
                        <a:t>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매핑</a:t>
                      </a:r>
                      <a:r>
                        <a:rPr lang="en-US" altLang="ko-KR" sz="1200" dirty="0" smtClean="0"/>
                        <a:t>URL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Controller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JSP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REQ_U_CJ_01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list.jsp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사용자 전체 목록 화면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REQ_U_CJ_02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userSearch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userSearch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list.jsp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사용자 검색 동작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REQ_U_CJ_03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userNew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userNew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userNew.jsp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사용자 추가 화면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userEdit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userEdit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userEdit.jsp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사용자 수정 화면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save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save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list.jsp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사용자 추가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수정 동작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userDelete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delete</a:t>
                      </a:r>
                      <a:endParaRPr kumimoji="0" lang="ko-KR" alt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list.jsp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사용자 삭제 동작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436174" y="508518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요구사항에 맞게 </a:t>
            </a:r>
            <a:r>
              <a:rPr lang="ko-KR" altLang="en-US" sz="1400" dirty="0" smtClean="0"/>
              <a:t>설계</a:t>
            </a:r>
            <a:endParaRPr lang="en-US" altLang="ko-KR" sz="1400" dirty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정보 작성 화면이 필요한 경우에는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JSP </a:t>
            </a:r>
            <a:r>
              <a:rPr lang="ko-KR" altLang="en-US" sz="1400" dirty="0" smtClean="0"/>
              <a:t>모두 설계</a:t>
            </a:r>
            <a:endParaRPr lang="en-US" altLang="ko-KR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별도의 화면이 필요 없는 경우에는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만 설계</a:t>
            </a:r>
            <a:endParaRPr lang="en-US" altLang="ko-KR" sz="1400" dirty="0"/>
          </a:p>
          <a:p>
            <a:r>
              <a:rPr lang="en-US" altLang="ko-KR" sz="1400" dirty="0" smtClean="0"/>
              <a:t>    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213262"/>
              </p:ext>
            </p:extLst>
          </p:nvPr>
        </p:nvGraphicFramePr>
        <p:xfrm>
          <a:off x="3486330" y="1025491"/>
          <a:ext cx="5219340" cy="1035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340"/>
                <a:gridCol w="4248000"/>
              </a:tblGrid>
              <a:tr h="3451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REQ_U_CJ_01</a:t>
                      </a:r>
                      <a:endParaRPr lang="ko-KR" altLang="en-US" sz="1000" dirty="0"/>
                    </a:p>
                  </a:txBody>
                  <a:tcPr marL="90586" marR="90586" marT="45292" marB="4529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 전체를 조회하는 화면 구현</a:t>
                      </a:r>
                      <a:endParaRPr lang="en-US" altLang="ko-KR" sz="1000" dirty="0" smtClean="0"/>
                    </a:p>
                  </a:txBody>
                  <a:tcPr marL="90586" marR="90586" marT="45292" marB="45292" anchor="ctr"/>
                </a:tc>
              </a:tr>
              <a:tr h="3451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REQ_U_CJ_02</a:t>
                      </a:r>
                      <a:endParaRPr lang="ko-KR" altLang="en-US" sz="1000" dirty="0"/>
                    </a:p>
                  </a:txBody>
                  <a:tcPr marL="90586" marR="90586" marT="45292" marB="4529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특정 이름으로 사용자 리스트를 검색하는</a:t>
                      </a:r>
                      <a:r>
                        <a:rPr lang="ko-KR" altLang="en-US" sz="1000" baseline="0" dirty="0" smtClean="0"/>
                        <a:t> 화면 구현</a:t>
                      </a:r>
                      <a:endParaRPr lang="en-US" altLang="ko-KR" sz="1000" dirty="0" smtClean="0"/>
                    </a:p>
                  </a:txBody>
                  <a:tcPr marL="90586" marR="90586" marT="45292" marB="45292" anchor="ctr"/>
                </a:tc>
              </a:tr>
              <a:tr h="3451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REQ_U_CJ_03</a:t>
                      </a:r>
                      <a:endParaRPr lang="ko-KR" altLang="en-US" sz="1000" dirty="0"/>
                    </a:p>
                  </a:txBody>
                  <a:tcPr marL="90586" marR="90586" marT="45292" marB="4529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</a:t>
                      </a:r>
                      <a:r>
                        <a:rPr lang="ko-KR" altLang="en-US" sz="1000" baseline="0" dirty="0" smtClean="0"/>
                        <a:t> 추가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 수정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삭제 화면 구현</a:t>
                      </a:r>
                      <a:endParaRPr lang="ko-KR" altLang="en-US" sz="1000" dirty="0" smtClean="0"/>
                    </a:p>
                  </a:txBody>
                  <a:tcPr marL="90586" marR="90586" marT="45292" marB="45292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04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설계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sp>
        <p:nvSpPr>
          <p:cNvPr id="27" name="아래쪽 화살표 26"/>
          <p:cNvSpPr/>
          <p:nvPr/>
        </p:nvSpPr>
        <p:spPr>
          <a:xfrm>
            <a:off x="5843972" y="2132856"/>
            <a:ext cx="504056" cy="406896"/>
          </a:xfrm>
          <a:prstGeom prst="downArrow">
            <a:avLst/>
          </a:prstGeom>
          <a:noFill/>
          <a:ln w="1905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0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04086" y="620688"/>
            <a:ext cx="11383828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225272"/>
              </p:ext>
            </p:extLst>
          </p:nvPr>
        </p:nvGraphicFramePr>
        <p:xfrm>
          <a:off x="1854733" y="2539380"/>
          <a:ext cx="8482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434"/>
                <a:gridCol w="1131434"/>
                <a:gridCol w="1762375"/>
                <a:gridCol w="2307284"/>
                <a:gridCol w="2150008"/>
              </a:tblGrid>
              <a:tr h="1303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Phone Controller, JSP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요구사항</a:t>
                      </a:r>
                      <a:r>
                        <a:rPr lang="en-US" altLang="ko-KR" sz="1200" dirty="0" smtClean="0"/>
                        <a:t>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매핑</a:t>
                      </a:r>
                      <a:r>
                        <a:rPr lang="en-US" altLang="ko-KR" sz="1200" dirty="0" smtClean="0"/>
                        <a:t>URL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Controller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JSP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REQ_P_CJ_01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phoneSearch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phoneSearch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list.jsp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전화기 검색 동작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REQ_P_CJ_02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phoneNew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phoneNew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phoneNew.jsp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전화기 추가 화면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phoneEdit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phoneEdit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phoneEdit.jsp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전화기 수정 화면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savePhone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savePhone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list.jsp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전화기 추가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수정 동작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deletePhone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list.jsp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전화기 삭제 동작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61897"/>
              </p:ext>
            </p:extLst>
          </p:nvPr>
        </p:nvGraphicFramePr>
        <p:xfrm>
          <a:off x="4007929" y="1268760"/>
          <a:ext cx="4176143" cy="63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3"/>
                <a:gridCol w="2880000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REQ_P_CJ_01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전화번호로 사용자를 조회하는 화면 구현</a:t>
                      </a:r>
                    </a:p>
                  </a:txBody>
                  <a:tcPr anchor="ctr"/>
                </a:tc>
              </a:tr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REQ_P_CJ_02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전화기를 추가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삭제하는 화면 구현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865926" y="5445224"/>
            <a:ext cx="676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요구사항에 맞게 </a:t>
            </a:r>
            <a:r>
              <a:rPr lang="ko-KR" altLang="en-US" sz="1400" dirty="0" smtClean="0"/>
              <a:t>설계</a:t>
            </a:r>
            <a:endParaRPr lang="en-US" altLang="ko-KR" sz="1400" dirty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정보 작성 화면이 필요한 경우에는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JSP </a:t>
            </a:r>
            <a:r>
              <a:rPr lang="ko-KR" altLang="en-US" sz="1400" dirty="0" smtClean="0"/>
              <a:t>모두 설계</a:t>
            </a:r>
            <a:endParaRPr lang="en-US" altLang="ko-KR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별도의 화면이 필요 없는 경우에는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만 </a:t>
            </a:r>
            <a:r>
              <a:rPr lang="ko-KR" altLang="en-US" sz="1400" dirty="0" smtClean="0"/>
              <a:t>설계</a:t>
            </a:r>
            <a:endParaRPr lang="en-US" altLang="ko-KR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9376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6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 </a:t>
            </a:r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Controller, JSP 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04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설계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sp>
        <p:nvSpPr>
          <p:cNvPr id="28" name="아래쪽 화살표 27"/>
          <p:cNvSpPr/>
          <p:nvPr/>
        </p:nvSpPr>
        <p:spPr>
          <a:xfrm>
            <a:off x="5843972" y="2013992"/>
            <a:ext cx="504056" cy="406896"/>
          </a:xfrm>
          <a:prstGeom prst="downArrow">
            <a:avLst/>
          </a:prstGeom>
          <a:noFill/>
          <a:ln w="1905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4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2708921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>
                <a:solidFill>
                  <a:prstClr val="white"/>
                </a:solidFill>
              </a:rPr>
              <a:t>4</a:t>
            </a:r>
            <a:r>
              <a:rPr lang="en-US" altLang="ko-KR" sz="6000" b="1" spc="-150" dirty="0" smtClean="0">
                <a:solidFill>
                  <a:prstClr val="white"/>
                </a:solidFill>
              </a:rPr>
              <a:t>. </a:t>
            </a:r>
            <a:r>
              <a:rPr lang="ko-KR" altLang="en-US" sz="6000" b="1" spc="-150" dirty="0" smtClean="0">
                <a:solidFill>
                  <a:prstClr val="white"/>
                </a:solidFill>
              </a:rPr>
              <a:t>구현</a:t>
            </a:r>
            <a:endParaRPr lang="ko-KR" altLang="en-US" sz="6000" b="1" spc="-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41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7368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1.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사용자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Entity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5" y="2420888"/>
            <a:ext cx="1971675" cy="3095625"/>
          </a:xfrm>
          <a:prstGeom prst="rect">
            <a:avLst/>
          </a:prstGeom>
          <a:ln>
            <a:solidFill>
              <a:srgbClr val="17375E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538114"/>
            <a:ext cx="1447800" cy="666750"/>
          </a:xfrm>
          <a:prstGeom prst="rect">
            <a:avLst/>
          </a:prstGeom>
          <a:ln>
            <a:solidFill>
              <a:srgbClr val="17375E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1365887"/>
            <a:ext cx="7344816" cy="4295361"/>
          </a:xfrm>
          <a:prstGeom prst="rect">
            <a:avLst/>
          </a:prstGeom>
          <a:ln>
            <a:solidFill>
              <a:srgbClr val="17375E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463423" y="3051795"/>
            <a:ext cx="1764196" cy="236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463423" y="5274222"/>
            <a:ext cx="6848334" cy="192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091801" y="1566046"/>
            <a:ext cx="5502176" cy="161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14702"/>
              </p:ext>
            </p:extLst>
          </p:nvPr>
        </p:nvGraphicFramePr>
        <p:xfrm>
          <a:off x="5493073" y="4833164"/>
          <a:ext cx="629155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983"/>
                <a:gridCol w="5184576"/>
              </a:tblGrid>
              <a:tr h="2435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REQ_U_E_04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사용자 </a:t>
                      </a:r>
                      <a:r>
                        <a:rPr lang="en-US" altLang="ko-KR" sz="1200" dirty="0" smtClean="0"/>
                        <a:t>Entity</a:t>
                      </a:r>
                      <a:r>
                        <a:rPr lang="ko-KR" altLang="en-US" sz="1200" dirty="0" smtClean="0"/>
                        <a:t>의 전화기 </a:t>
                      </a:r>
                      <a:r>
                        <a:rPr lang="en-US" altLang="ko-KR" sz="1200" dirty="0" smtClean="0"/>
                        <a:t>Collection</a:t>
                      </a:r>
                      <a:r>
                        <a:rPr lang="ko-KR" altLang="en-US" sz="1200" dirty="0" smtClean="0"/>
                        <a:t>에 대하여 </a:t>
                      </a:r>
                      <a:r>
                        <a:rPr lang="en-US" altLang="ko-KR" sz="1200" dirty="0" smtClean="0"/>
                        <a:t>Cache</a:t>
                      </a:r>
                      <a:r>
                        <a:rPr lang="ko-KR" altLang="en-US" sz="1200" dirty="0" smtClean="0"/>
                        <a:t>가 적용되어야 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7" name="직사각형 46"/>
          <p:cNvSpPr/>
          <p:nvPr/>
        </p:nvSpPr>
        <p:spPr>
          <a:xfrm>
            <a:off x="3463423" y="5118616"/>
            <a:ext cx="3816424" cy="149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862019"/>
              </p:ext>
            </p:extLst>
          </p:nvPr>
        </p:nvGraphicFramePr>
        <p:xfrm>
          <a:off x="5231904" y="2996952"/>
          <a:ext cx="453699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642"/>
                <a:gridCol w="3229352"/>
              </a:tblGrid>
              <a:tr h="1864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REQ_U_E_01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사용자의 이름 </a:t>
                      </a:r>
                      <a:r>
                        <a:rPr lang="ko-KR" altLang="en-US" sz="1200" dirty="0" err="1" smtClean="0"/>
                        <a:t>컬럼은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20byte</a:t>
                      </a:r>
                      <a:r>
                        <a:rPr lang="ko-KR" altLang="en-US" sz="1200" dirty="0" smtClean="0"/>
                        <a:t>로 제한</a:t>
                      </a:r>
                      <a:endParaRPr lang="ko-KR" altLang="en-US" sz="1200" b="0" dirty="0" smtClean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714682"/>
              </p:ext>
            </p:extLst>
          </p:nvPr>
        </p:nvGraphicFramePr>
        <p:xfrm>
          <a:off x="6096000" y="5495670"/>
          <a:ext cx="568863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963"/>
                <a:gridCol w="4515669"/>
              </a:tblGrid>
              <a:tr h="2435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REQ_U_E_02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사용자 </a:t>
                      </a:r>
                      <a:r>
                        <a:rPr lang="en-US" altLang="ko-KR" sz="1200" dirty="0" smtClean="0"/>
                        <a:t>Entity</a:t>
                      </a:r>
                      <a:r>
                        <a:rPr lang="ko-KR" altLang="en-US" sz="1200" dirty="0" smtClean="0"/>
                        <a:t>는 전화기 </a:t>
                      </a:r>
                      <a:r>
                        <a:rPr lang="en-US" altLang="ko-KR" sz="1200" dirty="0" smtClean="0"/>
                        <a:t>Entity</a:t>
                      </a:r>
                      <a:r>
                        <a:rPr lang="ko-KR" altLang="en-US" sz="1200" dirty="0" smtClean="0"/>
                        <a:t>와 </a:t>
                      </a:r>
                      <a:r>
                        <a:rPr lang="en-US" altLang="ko-KR" sz="1200" dirty="0" err="1" smtClean="0"/>
                        <a:t>OneToMany</a:t>
                      </a:r>
                      <a:r>
                        <a:rPr lang="ko-KR" altLang="en-US" sz="1200" dirty="0" smtClean="0"/>
                        <a:t>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매핑되어야</a:t>
                      </a:r>
                      <a:r>
                        <a:rPr lang="ko-KR" altLang="en-US" sz="1200" baseline="0" dirty="0" smtClean="0"/>
                        <a:t> 함</a:t>
                      </a:r>
                      <a:endParaRPr lang="ko-KR" altLang="en-US" sz="1200" dirty="0" smtClean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711490"/>
              </p:ext>
            </p:extLst>
          </p:nvPr>
        </p:nvGraphicFramePr>
        <p:xfrm>
          <a:off x="5344678" y="1280558"/>
          <a:ext cx="474346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467"/>
                <a:gridCol w="3600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REQ_U_E_03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사용자 </a:t>
                      </a:r>
                      <a:r>
                        <a:rPr lang="en-US" altLang="ko-KR" sz="1200" dirty="0" smtClean="0"/>
                        <a:t>Entity</a:t>
                      </a:r>
                      <a:r>
                        <a:rPr lang="ko-KR" altLang="en-US" sz="1200" dirty="0" smtClean="0"/>
                        <a:t>는 </a:t>
                      </a:r>
                      <a:r>
                        <a:rPr lang="en-US" altLang="ko-KR" sz="1200" dirty="0" smtClean="0"/>
                        <a:t>L2 Cache</a:t>
                      </a:r>
                      <a:r>
                        <a:rPr lang="ko-KR" altLang="en-US" sz="1200" dirty="0" smtClean="0"/>
                        <a:t>가 적용되어야 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5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7368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1.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사용자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Entity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366" y="3000350"/>
            <a:ext cx="1914525" cy="2228850"/>
          </a:xfrm>
          <a:prstGeom prst="rect">
            <a:avLst/>
          </a:prstGeom>
          <a:ln>
            <a:solidFill>
              <a:srgbClr val="17375E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75" y="1974960"/>
            <a:ext cx="1447800" cy="666750"/>
          </a:xfrm>
          <a:prstGeom prst="rect">
            <a:avLst/>
          </a:prstGeom>
          <a:ln>
            <a:solidFill>
              <a:srgbClr val="17375E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939" y="1923277"/>
            <a:ext cx="4680520" cy="3348372"/>
          </a:xfrm>
          <a:prstGeom prst="rect">
            <a:avLst/>
          </a:prstGeom>
          <a:ln>
            <a:solidFill>
              <a:srgbClr val="17375E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7689"/>
              </p:ext>
            </p:extLst>
          </p:nvPr>
        </p:nvGraphicFramePr>
        <p:xfrm>
          <a:off x="7167331" y="1758649"/>
          <a:ext cx="4257261" cy="377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261"/>
                <a:gridCol w="3204000"/>
              </a:tblGrid>
              <a:tr h="3776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REQ_P_E_02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전화기 </a:t>
                      </a:r>
                      <a:r>
                        <a:rPr lang="en-US" altLang="ko-KR" sz="1200" dirty="0" smtClean="0"/>
                        <a:t>Entity</a:t>
                      </a:r>
                      <a:r>
                        <a:rPr lang="ko-KR" altLang="en-US" sz="1200" dirty="0" smtClean="0"/>
                        <a:t>는 </a:t>
                      </a:r>
                      <a:r>
                        <a:rPr lang="en-US" altLang="ko-KR" sz="1200" dirty="0" smtClean="0"/>
                        <a:t>L2</a:t>
                      </a:r>
                      <a:r>
                        <a:rPr lang="en-US" altLang="ko-KR" sz="1200" baseline="0" dirty="0" smtClean="0"/>
                        <a:t> Cache</a:t>
                      </a:r>
                      <a:r>
                        <a:rPr lang="ko-KR" altLang="en-US" sz="1200" baseline="0" dirty="0" smtClean="0"/>
                        <a:t>가 적용되어야 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036047" y="3740846"/>
            <a:ext cx="1619115" cy="411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10947" y="2136254"/>
            <a:ext cx="4320480" cy="19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017641"/>
              </p:ext>
            </p:extLst>
          </p:nvPr>
        </p:nvGraphicFramePr>
        <p:xfrm>
          <a:off x="5655163" y="3740846"/>
          <a:ext cx="5697261" cy="377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261"/>
                <a:gridCol w="4644000"/>
              </a:tblGrid>
              <a:tr h="3776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REQ_P_E_01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전화기 </a:t>
                      </a:r>
                      <a:r>
                        <a:rPr lang="en-US" altLang="ko-KR" sz="1200" dirty="0" smtClean="0"/>
                        <a:t>Entity</a:t>
                      </a:r>
                      <a:r>
                        <a:rPr lang="ko-KR" altLang="en-US" sz="1200" dirty="0" smtClean="0"/>
                        <a:t>는 사용자 </a:t>
                      </a:r>
                      <a:r>
                        <a:rPr lang="en-US" altLang="ko-KR" sz="1200" dirty="0" smtClean="0"/>
                        <a:t>Entity</a:t>
                      </a:r>
                      <a:r>
                        <a:rPr lang="ko-KR" altLang="en-US" sz="1200" dirty="0" smtClean="0"/>
                        <a:t>와 </a:t>
                      </a:r>
                      <a:r>
                        <a:rPr lang="en-US" altLang="ko-KR" sz="1200" dirty="0" err="1" smtClean="0"/>
                        <a:t>ManyToOne</a:t>
                      </a:r>
                      <a:r>
                        <a:rPr lang="ko-KR" altLang="en-US" sz="1200" dirty="0" smtClean="0"/>
                        <a:t>으로 </a:t>
                      </a:r>
                      <a:r>
                        <a:rPr lang="ko-KR" altLang="en-US" sz="1200" dirty="0" err="1" smtClean="0"/>
                        <a:t>매핑되어야</a:t>
                      </a:r>
                      <a:r>
                        <a:rPr lang="ko-KR" altLang="en-US" sz="1200" dirty="0" smtClean="0"/>
                        <a:t> 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0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7368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2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사용자</a:t>
            </a:r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Repository, Service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253" y="1750665"/>
            <a:ext cx="4057650" cy="38385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973858" y="1807755"/>
            <a:ext cx="3528392" cy="759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973858" y="2635824"/>
            <a:ext cx="3625143" cy="6438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966171" y="4201346"/>
            <a:ext cx="3632830" cy="1377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04" y="2518633"/>
            <a:ext cx="5891413" cy="16988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62670" y="3002947"/>
            <a:ext cx="3309527" cy="1417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7275" y="3209925"/>
            <a:ext cx="5372100" cy="787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34293"/>
              </p:ext>
            </p:extLst>
          </p:nvPr>
        </p:nvGraphicFramePr>
        <p:xfrm>
          <a:off x="437250" y="1922579"/>
          <a:ext cx="5720142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351990"/>
              </a:tblGrid>
              <a:tr h="27432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REQ_U_RS_01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 전체 조회 서비스 </a:t>
                      </a:r>
                      <a:r>
                        <a:rPr lang="ko-KR" altLang="en-US" sz="1000" dirty="0" smtClean="0"/>
                        <a:t>구현</a:t>
                      </a:r>
                      <a:endParaRPr lang="en-US" altLang="ko-KR" sz="1000" dirty="0" smtClean="0"/>
                    </a:p>
                  </a:txBody>
                  <a:tcPr anchor="ctr"/>
                </a:tc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최근 등록된 사용자 순으로 조회하도록 </a:t>
                      </a:r>
                      <a:r>
                        <a:rPr lang="en-US" altLang="ko-KR" sz="1000" dirty="0" smtClean="0"/>
                        <a:t>Repository</a:t>
                      </a:r>
                      <a:r>
                        <a:rPr lang="ko-KR" altLang="en-US" sz="1000" dirty="0" smtClean="0"/>
                        <a:t>에 </a:t>
                      </a:r>
                      <a:r>
                        <a:rPr lang="ko-KR" altLang="en-US" sz="1000" dirty="0" err="1" smtClean="0"/>
                        <a:t>메서드를</a:t>
                      </a:r>
                      <a:r>
                        <a:rPr lang="ko-KR" altLang="en-US" sz="1000" dirty="0" smtClean="0"/>
                        <a:t> 추가함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675135"/>
              </p:ext>
            </p:extLst>
          </p:nvPr>
        </p:nvGraphicFramePr>
        <p:xfrm>
          <a:off x="681245" y="4102871"/>
          <a:ext cx="5720142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563"/>
                <a:gridCol w="4542579"/>
              </a:tblGrid>
              <a:tr h="19812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REQ_U_RS_02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특정 이름으로 사용자 검색하는 서비스 구현</a:t>
                      </a:r>
                      <a:r>
                        <a:rPr lang="en-US" altLang="ko-KR" sz="1000" dirty="0" smtClean="0"/>
                        <a:t>(Query Cache</a:t>
                      </a:r>
                      <a:r>
                        <a:rPr lang="ko-KR" altLang="en-US" sz="1000" dirty="0" smtClean="0"/>
                        <a:t>를 적용해야 함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en-US" altLang="ko-KR" sz="1000" baseline="0" dirty="0" smtClean="0"/>
                        <a:t> DB</a:t>
                      </a:r>
                      <a:r>
                        <a:rPr lang="ko-KR" altLang="en-US" sz="1000" baseline="0" dirty="0" smtClean="0"/>
                        <a:t>에서 </a:t>
                      </a:r>
                      <a:r>
                        <a:rPr lang="en-US" altLang="ko-KR" sz="1000" baseline="0" dirty="0" smtClean="0"/>
                        <a:t>LIKE</a:t>
                      </a:r>
                      <a:r>
                        <a:rPr lang="ko-KR" altLang="en-US" sz="1000" baseline="0" dirty="0" smtClean="0"/>
                        <a:t>로 검색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err="1" smtClean="0"/>
                        <a:t>검색어를</a:t>
                      </a:r>
                      <a:r>
                        <a:rPr lang="ko-KR" altLang="en-US" sz="1000" dirty="0" smtClean="0"/>
                        <a:t> 포함하는 사용자는 모두 조회되도록 </a:t>
                      </a:r>
                      <a:r>
                        <a:rPr lang="en-US" altLang="ko-KR" sz="1000" dirty="0" smtClean="0"/>
                        <a:t>Repository</a:t>
                      </a:r>
                      <a:r>
                        <a:rPr lang="ko-KR" altLang="en-US" sz="1000" dirty="0" smtClean="0"/>
                        <a:t>에 </a:t>
                      </a:r>
                      <a:r>
                        <a:rPr lang="ko-KR" altLang="en-US" sz="1000" dirty="0" err="1" smtClean="0"/>
                        <a:t>메서드를</a:t>
                      </a:r>
                      <a:r>
                        <a:rPr lang="ko-KR" altLang="en-US" sz="1000" dirty="0" smtClean="0"/>
                        <a:t> 추가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- </a:t>
                      </a:r>
                      <a:r>
                        <a:rPr lang="en-US" altLang="ko-KR" sz="1000" dirty="0" err="1" smtClean="0"/>
                        <a:t>QueryHints</a:t>
                      </a:r>
                      <a:r>
                        <a:rPr lang="en-US" altLang="ko-KR" sz="1000" dirty="0" smtClean="0"/>
                        <a:t> annotation</a:t>
                      </a:r>
                      <a:r>
                        <a:rPr lang="ko-KR" altLang="en-US" sz="1000" dirty="0" smtClean="0"/>
                        <a:t>을 사용하여 </a:t>
                      </a:r>
                      <a:r>
                        <a:rPr lang="en-US" altLang="ko-KR" sz="1000" dirty="0" err="1" smtClean="0"/>
                        <a:t>QueryCache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적용</a:t>
                      </a:r>
                      <a:endParaRPr lang="en-US" altLang="ko-KR" sz="1000" dirty="0" smtClean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092310"/>
              </p:ext>
            </p:extLst>
          </p:nvPr>
        </p:nvGraphicFramePr>
        <p:xfrm>
          <a:off x="4897535" y="5627716"/>
          <a:ext cx="572014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351990"/>
              </a:tblGrid>
              <a:tr h="12192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REQ_U_RS_03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 추가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수정 삭제 서비스 구현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JPA Repository</a:t>
                      </a:r>
                      <a:r>
                        <a:rPr lang="ko-KR" altLang="en-US" sz="1000" dirty="0" smtClean="0"/>
                        <a:t>에 구현된 </a:t>
                      </a:r>
                      <a:r>
                        <a:rPr lang="ko-KR" altLang="en-US" sz="1000" dirty="0" err="1" smtClean="0"/>
                        <a:t>메서드</a:t>
                      </a:r>
                      <a:r>
                        <a:rPr lang="en-US" altLang="ko-KR" sz="1000" dirty="0" smtClean="0"/>
                        <a:t>(save, delete)</a:t>
                      </a:r>
                      <a:r>
                        <a:rPr lang="ko-KR" altLang="en-US" sz="1000" dirty="0" smtClean="0"/>
                        <a:t>를 사용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2" name="직선 화살표 연결선 11"/>
          <p:cNvCxnSpPr>
            <a:stCxn id="10" idx="3"/>
          </p:cNvCxnSpPr>
          <p:nvPr/>
        </p:nvCxnSpPr>
        <p:spPr>
          <a:xfrm flipV="1">
            <a:off x="4372197" y="2214496"/>
            <a:ext cx="2581886" cy="8593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429375" y="3002947"/>
            <a:ext cx="536796" cy="426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3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7368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011753"/>
            <a:ext cx="4385737" cy="138331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3.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 Repository, Service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-500" b="1"/>
          <a:stretch/>
        </p:blipFill>
        <p:spPr>
          <a:xfrm>
            <a:off x="1415480" y="2132856"/>
            <a:ext cx="3223341" cy="4316840"/>
          </a:xfrm>
          <a:prstGeom prst="rect">
            <a:avLst/>
          </a:prstGeom>
          <a:ln>
            <a:solidFill>
              <a:srgbClr val="17375E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51815"/>
              </p:ext>
            </p:extLst>
          </p:nvPr>
        </p:nvGraphicFramePr>
        <p:xfrm>
          <a:off x="4660232" y="5034462"/>
          <a:ext cx="5811341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138"/>
                <a:gridCol w="4687203"/>
              </a:tblGrid>
              <a:tr h="15926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REQ_P_RS_02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전화기 추가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수정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삭제 서비스 구현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59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JPA Repository</a:t>
                      </a:r>
                      <a:r>
                        <a:rPr lang="ko-KR" altLang="en-US" sz="1100" dirty="0" smtClean="0"/>
                        <a:t>의 </a:t>
                      </a:r>
                      <a:r>
                        <a:rPr lang="ko-KR" altLang="en-US" sz="1100" dirty="0" err="1" smtClean="0"/>
                        <a:t>메서드</a:t>
                      </a:r>
                      <a:r>
                        <a:rPr lang="en-US" altLang="ko-KR" sz="1100" dirty="0" smtClean="0"/>
                        <a:t>(save, delete)</a:t>
                      </a:r>
                      <a:r>
                        <a:rPr lang="ko-KR" altLang="en-US" sz="1100" dirty="0" smtClean="0"/>
                        <a:t> 사용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866274" y="1379621"/>
            <a:ext cx="3793958" cy="609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634625" y="2950126"/>
            <a:ext cx="3165231" cy="645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628019" y="5034462"/>
            <a:ext cx="2983803" cy="1296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935760" y="1985200"/>
            <a:ext cx="400149" cy="9649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5830"/>
              </p:ext>
            </p:extLst>
          </p:nvPr>
        </p:nvGraphicFramePr>
        <p:xfrm>
          <a:off x="4768999" y="1985200"/>
          <a:ext cx="6657875" cy="102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722"/>
                <a:gridCol w="5484153"/>
              </a:tblGrid>
              <a:tr h="15660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REQ_P_RS_01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전화번호로 사용자 리스트를 검색하는 서비스 구현</a:t>
                      </a:r>
                      <a:r>
                        <a:rPr lang="en-US" altLang="ko-KR" sz="1100" dirty="0" smtClean="0"/>
                        <a:t>(Query</a:t>
                      </a:r>
                      <a:r>
                        <a:rPr lang="en-US" altLang="ko-KR" sz="1100" baseline="0" dirty="0" smtClean="0"/>
                        <a:t> Cache</a:t>
                      </a:r>
                      <a:r>
                        <a:rPr lang="ko-KR" altLang="en-US" sz="1100" baseline="0" dirty="0" smtClean="0"/>
                        <a:t>를 적용해야 함</a:t>
                      </a:r>
                      <a:r>
                        <a:rPr lang="en-US" altLang="ko-KR" sz="1100" baseline="0" dirty="0" smtClean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56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전화번호의 일부만 입력해도 해당 번호를 포함한 사용자를 검색하도록 </a:t>
                      </a:r>
                      <a:r>
                        <a:rPr lang="en-US" altLang="ko-KR" sz="1100" dirty="0" smtClean="0"/>
                        <a:t>repository</a:t>
                      </a:r>
                      <a:r>
                        <a:rPr lang="ko-KR" altLang="en-US" sz="1100" dirty="0" smtClean="0"/>
                        <a:t>에서 </a:t>
                      </a:r>
                      <a:r>
                        <a:rPr lang="en-US" altLang="ko-KR" sz="1100" dirty="0" err="1" smtClean="0"/>
                        <a:t>findByNumberContaining</a:t>
                      </a:r>
                      <a:r>
                        <a:rPr lang="ko-KR" altLang="en-US" sz="1100" dirty="0" smtClean="0"/>
                        <a:t>이라는 </a:t>
                      </a:r>
                      <a:r>
                        <a:rPr lang="ko-KR" altLang="en-US" sz="1100" dirty="0" err="1" smtClean="0"/>
                        <a:t>메서드를</a:t>
                      </a:r>
                      <a:r>
                        <a:rPr lang="ko-KR" altLang="en-US" sz="1100" dirty="0" smtClean="0"/>
                        <a:t> 추가함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- </a:t>
                      </a:r>
                      <a:r>
                        <a:rPr lang="en-US" altLang="ko-KR" sz="1100" dirty="0" err="1" smtClean="0"/>
                        <a:t>QueryHints</a:t>
                      </a:r>
                      <a:r>
                        <a:rPr lang="ko-KR" altLang="en-US" sz="1100" dirty="0" smtClean="0"/>
                        <a:t>를 사용하여 </a:t>
                      </a:r>
                      <a:r>
                        <a:rPr lang="en-US" altLang="ko-KR" sz="1100" dirty="0" err="1" smtClean="0"/>
                        <a:t>QueryCache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적용</a:t>
                      </a:r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60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4.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사용자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 Controller, JSP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구현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48726"/>
            <a:ext cx="5370704" cy="241344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1384" y="1268760"/>
            <a:ext cx="5370704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1384" y="2852936"/>
            <a:ext cx="936104" cy="568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989177" y="4403949"/>
            <a:ext cx="5110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비즈니스 </a:t>
            </a:r>
            <a:r>
              <a:rPr lang="ko-KR" altLang="en-US" sz="1200" dirty="0" err="1" smtClean="0"/>
              <a:t>로직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사용자명을 </a:t>
            </a:r>
            <a:r>
              <a:rPr lang="ko-KR" altLang="en-US" sz="1200" dirty="0" err="1" smtClean="0"/>
              <a:t>파라미터로</a:t>
            </a:r>
            <a:r>
              <a:rPr lang="ko-KR" altLang="en-US" sz="1200" dirty="0" smtClean="0"/>
              <a:t> 받아 사용자 리스트를 조회함</a:t>
            </a:r>
            <a:endParaRPr lang="en-US" altLang="ko-KR" sz="1200" dirty="0" smtClean="0"/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모델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검색된 </a:t>
            </a:r>
            <a:r>
              <a:rPr lang="ko-KR" altLang="en-US" sz="1200" dirty="0" smtClean="0"/>
              <a:t>사용자 리스트</a:t>
            </a:r>
            <a:endParaRPr lang="en-US" altLang="ko-KR" sz="1200" dirty="0" smtClean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rcRect b="56183"/>
          <a:stretch/>
        </p:blipFill>
        <p:spPr>
          <a:xfrm>
            <a:off x="6226224" y="1268760"/>
            <a:ext cx="5486400" cy="1227018"/>
          </a:xfrm>
          <a:prstGeom prst="rect">
            <a:avLst/>
          </a:prstGeom>
          <a:ln>
            <a:solidFill>
              <a:srgbClr val="17375E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799" y="1268760"/>
            <a:ext cx="1266825" cy="1228725"/>
          </a:xfrm>
          <a:prstGeom prst="rect">
            <a:avLst/>
          </a:prstGeom>
          <a:ln>
            <a:solidFill>
              <a:srgbClr val="17375E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0776520" y="1625217"/>
            <a:ext cx="576064" cy="1475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15" idx="3"/>
          </p:cNvCxnSpPr>
          <p:nvPr/>
        </p:nvCxnSpPr>
        <p:spPr>
          <a:xfrm>
            <a:off x="5922088" y="1520788"/>
            <a:ext cx="304136" cy="7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2"/>
          </p:cNvCxnSpPr>
          <p:nvPr/>
        </p:nvCxnSpPr>
        <p:spPr>
          <a:xfrm>
            <a:off x="1019436" y="3421038"/>
            <a:ext cx="0" cy="6470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91541"/>
              </p:ext>
            </p:extLst>
          </p:nvPr>
        </p:nvGraphicFramePr>
        <p:xfrm>
          <a:off x="6047717" y="4091035"/>
          <a:ext cx="4258032" cy="31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032"/>
                <a:gridCol w="3204000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REQ_U_CJ_02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특정 이름으로 사용자 리스트를 검색하는</a:t>
                      </a:r>
                      <a:r>
                        <a:rPr lang="ko-KR" altLang="en-US" sz="1000" baseline="0" dirty="0" smtClean="0"/>
                        <a:t> 화면 구현</a:t>
                      </a:r>
                      <a:endParaRPr lang="en-US" altLang="ko-KR" sz="10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009" y="4091035"/>
            <a:ext cx="5410200" cy="1543050"/>
          </a:xfrm>
          <a:prstGeom prst="rect">
            <a:avLst/>
          </a:prstGeom>
          <a:ln>
            <a:solidFill>
              <a:srgbClr val="17375E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37400"/>
              </p:ext>
            </p:extLst>
          </p:nvPr>
        </p:nvGraphicFramePr>
        <p:xfrm>
          <a:off x="6233276" y="2504297"/>
          <a:ext cx="3250032" cy="31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032"/>
                <a:gridCol w="2196000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REQ_U_CJ_01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 전체를 조회하는 화면 구현</a:t>
                      </a:r>
                      <a:endParaRPr lang="en-US" altLang="ko-KR" sz="10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535972" y="1757238"/>
            <a:ext cx="3800724" cy="151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28048" y="1916832"/>
            <a:ext cx="2448272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7" idx="3"/>
          </p:cNvCxnSpPr>
          <p:nvPr/>
        </p:nvCxnSpPr>
        <p:spPr>
          <a:xfrm>
            <a:off x="8976320" y="1988840"/>
            <a:ext cx="146947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141363" y="278601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200" dirty="0" smtClean="0">
                <a:solidFill>
                  <a:prstClr val="black"/>
                </a:solidFill>
              </a:rPr>
              <a:t>1</a:t>
            </a:r>
            <a:r>
              <a:rPr lang="en-US" altLang="ko-KR" sz="1200" dirty="0">
                <a:solidFill>
                  <a:prstClr val="black"/>
                </a:solidFill>
              </a:rPr>
              <a:t>) </a:t>
            </a:r>
            <a:r>
              <a:rPr lang="ko-KR" altLang="en-US" sz="1200" dirty="0">
                <a:solidFill>
                  <a:prstClr val="black"/>
                </a:solidFill>
              </a:rPr>
              <a:t>비즈니스 </a:t>
            </a:r>
            <a:r>
              <a:rPr lang="ko-KR" altLang="en-US" sz="1200" dirty="0" err="1">
                <a:solidFill>
                  <a:prstClr val="black"/>
                </a:solidFill>
              </a:rPr>
              <a:t>로직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: </a:t>
            </a:r>
            <a:r>
              <a:rPr lang="en-US" altLang="ko-KR" sz="1200" dirty="0" smtClean="0">
                <a:solidFill>
                  <a:prstClr val="black"/>
                </a:solidFill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</a:rPr>
              <a:t>에서 최근 </a:t>
            </a:r>
            <a:r>
              <a:rPr lang="ko-KR" altLang="en-US" sz="1200" dirty="0">
                <a:solidFill>
                  <a:prstClr val="black"/>
                </a:solidFill>
              </a:rPr>
              <a:t>등록 순으로 정렬한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사용자 </a:t>
            </a:r>
            <a:r>
              <a:rPr lang="ko-KR" altLang="en-US" sz="1200" dirty="0">
                <a:solidFill>
                  <a:prstClr val="black"/>
                </a:solidFill>
              </a:rPr>
              <a:t>리스트를 받아옴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2) </a:t>
            </a:r>
            <a:r>
              <a:rPr lang="ko-KR" altLang="en-US" sz="1200" dirty="0">
                <a:solidFill>
                  <a:prstClr val="black"/>
                </a:solidFill>
              </a:rPr>
              <a:t>모델 </a:t>
            </a:r>
            <a:r>
              <a:rPr lang="en-US" altLang="ko-KR" sz="1200" dirty="0">
                <a:solidFill>
                  <a:prstClr val="black"/>
                </a:solidFill>
              </a:rPr>
              <a:t>: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사용자 리스트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642" y="4556096"/>
            <a:ext cx="3925213" cy="457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74642" y="5013175"/>
            <a:ext cx="2413046" cy="144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352" y="5091731"/>
            <a:ext cx="1266825" cy="1228725"/>
          </a:xfrm>
          <a:prstGeom prst="rect">
            <a:avLst/>
          </a:prstGeom>
          <a:ln>
            <a:solidFill>
              <a:srgbClr val="17375E"/>
            </a:solidFill>
          </a:ln>
        </p:spPr>
      </p:pic>
      <p:sp>
        <p:nvSpPr>
          <p:cNvPr id="45" name="직사각형 44"/>
          <p:cNvSpPr/>
          <p:nvPr/>
        </p:nvSpPr>
        <p:spPr>
          <a:xfrm>
            <a:off x="5053073" y="5448188"/>
            <a:ext cx="576064" cy="1475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>
            <a:stCxn id="41" idx="3"/>
          </p:cNvCxnSpPr>
          <p:nvPr/>
        </p:nvCxnSpPr>
        <p:spPr>
          <a:xfrm>
            <a:off x="3287688" y="5085184"/>
            <a:ext cx="1434664" cy="3630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76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919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1847528" y="548681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8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052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19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447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176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904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17113" y="2843644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19536" y="342900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en-US" altLang="ko-KR" sz="1200" b="1" spc="-150" dirty="0" smtClean="0"/>
              <a:t> </a:t>
            </a:r>
            <a:r>
              <a:rPr lang="ko-KR" altLang="en-US" sz="1200" b="1" spc="-150" dirty="0" smtClean="0"/>
              <a:t>프로젝트 정의</a:t>
            </a:r>
            <a:endParaRPr lang="ko-KR" altLang="en-US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3647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5375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7104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8832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647728" y="342900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요구사항 정의서</a:t>
            </a: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5375920" y="3395092"/>
            <a:ext cx="1368152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 spc="-150" dirty="0" smtClean="0"/>
              <a:t>1. </a:t>
            </a:r>
            <a:r>
              <a:rPr lang="ko-KR" altLang="en-US" sz="950" b="1" spc="-150" dirty="0" smtClean="0"/>
              <a:t>사용자</a:t>
            </a:r>
            <a:r>
              <a:rPr lang="en-US" altLang="ko-KR" sz="950" b="1" spc="-150" dirty="0" smtClean="0"/>
              <a:t>, </a:t>
            </a:r>
            <a:r>
              <a:rPr lang="ko-KR" altLang="en-US" sz="950" b="1" spc="-150" dirty="0" smtClean="0"/>
              <a:t>전화기 </a:t>
            </a:r>
            <a:r>
              <a:rPr lang="en-US" altLang="ko-KR" sz="950" b="1" spc="-150" dirty="0" smtClean="0"/>
              <a:t>Entity</a:t>
            </a:r>
            <a:endParaRPr lang="en-US" altLang="ko-KR" sz="950" b="1" spc="-150" dirty="0" smtClean="0"/>
          </a:p>
          <a:p>
            <a:endParaRPr lang="en-US" altLang="ko-KR" sz="950" b="1" spc="-150" dirty="0" smtClean="0"/>
          </a:p>
          <a:p>
            <a:r>
              <a:rPr lang="en-US" altLang="ko-KR" sz="950" b="1" spc="-150" dirty="0" smtClean="0"/>
              <a:t>2</a:t>
            </a:r>
            <a:r>
              <a:rPr lang="en-US" altLang="ko-KR" sz="950" b="1" spc="-150" dirty="0"/>
              <a:t>. </a:t>
            </a:r>
            <a:r>
              <a:rPr lang="ko-KR" altLang="en-US" sz="950" b="1" spc="-150" dirty="0"/>
              <a:t>사용자 </a:t>
            </a:r>
            <a:r>
              <a:rPr lang="en-US" altLang="ko-KR" sz="950" b="1" spc="-150" dirty="0"/>
              <a:t>Repository, Service</a:t>
            </a:r>
          </a:p>
          <a:p>
            <a:endParaRPr lang="en-US" altLang="ko-KR" sz="950" b="1" spc="-150" dirty="0" smtClean="0"/>
          </a:p>
          <a:p>
            <a:pPr lvl="0"/>
            <a:r>
              <a:rPr lang="en-US" altLang="ko-KR" sz="950" b="1" spc="-150" dirty="0" smtClean="0">
                <a:solidFill>
                  <a:prstClr val="black"/>
                </a:solidFill>
              </a:rPr>
              <a:t>3. </a:t>
            </a:r>
            <a:r>
              <a:rPr lang="ko-KR" altLang="en-US" sz="950" b="1" spc="-150" dirty="0" smtClean="0">
                <a:solidFill>
                  <a:prstClr val="black"/>
                </a:solidFill>
              </a:rPr>
              <a:t>전화기 </a:t>
            </a:r>
            <a:r>
              <a:rPr lang="en-US" altLang="ko-KR" sz="950" b="1" spc="-150" dirty="0">
                <a:solidFill>
                  <a:prstClr val="black"/>
                </a:solidFill>
              </a:rPr>
              <a:t>Repository, Service</a:t>
            </a:r>
          </a:p>
          <a:p>
            <a:endParaRPr lang="en-US" altLang="ko-KR" sz="950" b="1" spc="-150" dirty="0" smtClean="0"/>
          </a:p>
          <a:p>
            <a:r>
              <a:rPr lang="en-US" altLang="ko-KR" sz="950" b="1" spc="-150" dirty="0" smtClean="0"/>
              <a:t>4.  Controller, JSP </a:t>
            </a:r>
            <a:r>
              <a:rPr lang="ko-KR" altLang="en-US" sz="950" b="1" spc="-150" dirty="0" smtClean="0"/>
              <a:t>전체 설계</a:t>
            </a:r>
            <a:endParaRPr lang="en-US" altLang="ko-KR" sz="950" b="1" spc="-150" dirty="0" smtClean="0"/>
          </a:p>
          <a:p>
            <a:endParaRPr lang="en-US" altLang="ko-KR" sz="950" b="1" spc="-150" dirty="0"/>
          </a:p>
          <a:p>
            <a:r>
              <a:rPr lang="en-US" altLang="ko-KR" sz="950" b="1" spc="-150" dirty="0" smtClean="0"/>
              <a:t>5. </a:t>
            </a:r>
            <a:r>
              <a:rPr lang="ko-KR" altLang="en-US" sz="950" b="1" spc="-150" dirty="0" smtClean="0"/>
              <a:t>사용자 </a:t>
            </a:r>
            <a:r>
              <a:rPr lang="en-US" altLang="ko-KR" sz="950" b="1" spc="-150" dirty="0" smtClean="0"/>
              <a:t>Controller, JSP</a:t>
            </a:r>
          </a:p>
          <a:p>
            <a:endParaRPr lang="en-US" altLang="ko-KR" sz="950" b="1" spc="-150" dirty="0"/>
          </a:p>
          <a:p>
            <a:r>
              <a:rPr lang="en-US" altLang="ko-KR" sz="950" b="1" spc="-150" dirty="0" smtClean="0"/>
              <a:t>6. </a:t>
            </a:r>
            <a:r>
              <a:rPr lang="ko-KR" altLang="en-US" sz="950" b="1" spc="-150" dirty="0" smtClean="0"/>
              <a:t>전화기 </a:t>
            </a:r>
            <a:r>
              <a:rPr lang="en-US" altLang="ko-KR" sz="950" b="1" spc="-150" dirty="0" smtClean="0"/>
              <a:t>Controller, JSP</a:t>
            </a:r>
            <a:endParaRPr lang="ko-KR" altLang="en-US" sz="950" b="1" spc="-150" dirty="0"/>
          </a:p>
        </p:txBody>
      </p:sp>
      <p:sp>
        <p:nvSpPr>
          <p:cNvPr id="25" name="TextBox 24"/>
          <p:cNvSpPr txBox="1"/>
          <p:nvPr/>
        </p:nvSpPr>
        <p:spPr>
          <a:xfrm>
            <a:off x="7104112" y="3429001"/>
            <a:ext cx="1368152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950" b="1" spc="-150" dirty="0">
                <a:solidFill>
                  <a:prstClr val="black"/>
                </a:solidFill>
              </a:rPr>
              <a:t>1. </a:t>
            </a:r>
            <a:r>
              <a:rPr lang="ko-KR" altLang="en-US" sz="950" b="1" spc="-150" dirty="0">
                <a:solidFill>
                  <a:prstClr val="black"/>
                </a:solidFill>
              </a:rPr>
              <a:t>사용자</a:t>
            </a:r>
            <a:r>
              <a:rPr lang="en-US" altLang="ko-KR" sz="950" b="1" spc="-150" dirty="0">
                <a:solidFill>
                  <a:prstClr val="black"/>
                </a:solidFill>
              </a:rPr>
              <a:t>, </a:t>
            </a:r>
            <a:r>
              <a:rPr lang="ko-KR" altLang="en-US" sz="950" b="1" spc="-150" dirty="0">
                <a:solidFill>
                  <a:prstClr val="black"/>
                </a:solidFill>
              </a:rPr>
              <a:t>전화기 </a:t>
            </a:r>
            <a:r>
              <a:rPr lang="en-US" altLang="ko-KR" sz="950" b="1" spc="-150" dirty="0">
                <a:solidFill>
                  <a:prstClr val="black"/>
                </a:solidFill>
              </a:rPr>
              <a:t>Entity</a:t>
            </a:r>
          </a:p>
          <a:p>
            <a:pPr lvl="0"/>
            <a:endParaRPr lang="en-US" altLang="ko-KR" sz="950" b="1" spc="-150" dirty="0">
              <a:solidFill>
                <a:prstClr val="black"/>
              </a:solidFill>
            </a:endParaRPr>
          </a:p>
          <a:p>
            <a:pPr lvl="0"/>
            <a:r>
              <a:rPr lang="en-US" altLang="ko-KR" sz="950" b="1" spc="-150" dirty="0">
                <a:solidFill>
                  <a:prstClr val="black"/>
                </a:solidFill>
              </a:rPr>
              <a:t>2. </a:t>
            </a:r>
            <a:r>
              <a:rPr lang="ko-KR" altLang="en-US" sz="950" b="1" spc="-150" dirty="0">
                <a:solidFill>
                  <a:prstClr val="black"/>
                </a:solidFill>
              </a:rPr>
              <a:t>사용자 </a:t>
            </a:r>
            <a:r>
              <a:rPr lang="en-US" altLang="ko-KR" sz="950" b="1" spc="-150" dirty="0">
                <a:solidFill>
                  <a:prstClr val="black"/>
                </a:solidFill>
              </a:rPr>
              <a:t>Repository, Service</a:t>
            </a:r>
          </a:p>
          <a:p>
            <a:pPr lvl="0"/>
            <a:endParaRPr lang="en-US" altLang="ko-KR" sz="950" b="1" spc="-150" dirty="0">
              <a:solidFill>
                <a:prstClr val="black"/>
              </a:solidFill>
            </a:endParaRPr>
          </a:p>
          <a:p>
            <a:pPr lvl="0"/>
            <a:r>
              <a:rPr lang="en-US" altLang="ko-KR" sz="950" b="1" spc="-150" dirty="0">
                <a:solidFill>
                  <a:prstClr val="black"/>
                </a:solidFill>
              </a:rPr>
              <a:t>3. </a:t>
            </a:r>
            <a:r>
              <a:rPr lang="ko-KR" altLang="en-US" sz="950" b="1" spc="-150" dirty="0">
                <a:solidFill>
                  <a:prstClr val="black"/>
                </a:solidFill>
              </a:rPr>
              <a:t>전화기 </a:t>
            </a:r>
            <a:r>
              <a:rPr lang="en-US" altLang="ko-KR" sz="950" b="1" spc="-150" dirty="0">
                <a:solidFill>
                  <a:prstClr val="black"/>
                </a:solidFill>
              </a:rPr>
              <a:t>Repository, Service</a:t>
            </a:r>
          </a:p>
          <a:p>
            <a:pPr lvl="0"/>
            <a:endParaRPr lang="en-US" altLang="ko-KR" sz="950" b="1" spc="-150" dirty="0">
              <a:solidFill>
                <a:prstClr val="black"/>
              </a:solidFill>
            </a:endParaRPr>
          </a:p>
          <a:p>
            <a:pPr lvl="0"/>
            <a:r>
              <a:rPr lang="en-US" altLang="ko-KR" sz="950" b="1" spc="-150" dirty="0">
                <a:solidFill>
                  <a:prstClr val="black"/>
                </a:solidFill>
              </a:rPr>
              <a:t>4.  </a:t>
            </a:r>
            <a:r>
              <a:rPr lang="ko-KR" altLang="en-US" sz="950" b="1" spc="-150" dirty="0" smtClean="0">
                <a:solidFill>
                  <a:prstClr val="black"/>
                </a:solidFill>
              </a:rPr>
              <a:t>사용자 </a:t>
            </a:r>
            <a:r>
              <a:rPr lang="en-US" altLang="ko-KR" sz="950" b="1" spc="-150" dirty="0">
                <a:solidFill>
                  <a:prstClr val="black"/>
                </a:solidFill>
              </a:rPr>
              <a:t>Controller, JSP</a:t>
            </a:r>
          </a:p>
          <a:p>
            <a:pPr lvl="0"/>
            <a:endParaRPr lang="en-US" altLang="ko-KR" sz="950" b="1" spc="-150" dirty="0">
              <a:solidFill>
                <a:prstClr val="black"/>
              </a:solidFill>
            </a:endParaRPr>
          </a:p>
          <a:p>
            <a:pPr lvl="0"/>
            <a:r>
              <a:rPr lang="en-US" altLang="ko-KR" sz="950" b="1" spc="-150" dirty="0" smtClean="0">
                <a:solidFill>
                  <a:prstClr val="black"/>
                </a:solidFill>
              </a:rPr>
              <a:t>5. </a:t>
            </a:r>
            <a:r>
              <a:rPr lang="ko-KR" altLang="en-US" sz="950" b="1" spc="-150" dirty="0" smtClean="0">
                <a:solidFill>
                  <a:prstClr val="black"/>
                </a:solidFill>
              </a:rPr>
              <a:t>전화기 </a:t>
            </a:r>
            <a:r>
              <a:rPr lang="en-US" altLang="ko-KR" sz="950" b="1" spc="-150" dirty="0">
                <a:solidFill>
                  <a:prstClr val="black"/>
                </a:solidFill>
              </a:rPr>
              <a:t>Controller, JSP</a:t>
            </a:r>
            <a:endParaRPr lang="ko-KR" altLang="en-US" sz="950" b="1" spc="-15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32304" y="3356992"/>
            <a:ext cx="136815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pc="-150" dirty="0" smtClean="0"/>
              <a:t>1. </a:t>
            </a:r>
            <a:r>
              <a:rPr lang="ko-KR" altLang="en-US" sz="1050" b="1" spc="-150" dirty="0" smtClean="0"/>
              <a:t>사용자 검색</a:t>
            </a:r>
            <a:endParaRPr lang="en-US" altLang="ko-KR" sz="1050" b="1" spc="-150" dirty="0"/>
          </a:p>
          <a:p>
            <a:r>
              <a:rPr lang="en-US" altLang="ko-KR" sz="1050" b="1" spc="-150" dirty="0" smtClean="0"/>
              <a:t>2. </a:t>
            </a:r>
            <a:r>
              <a:rPr lang="ko-KR" altLang="en-US" sz="1050" b="1" spc="-150" dirty="0" smtClean="0"/>
              <a:t>사용자 </a:t>
            </a:r>
            <a:r>
              <a:rPr lang="ko-KR" altLang="en-US" sz="1050" b="1" spc="-150" dirty="0" smtClean="0"/>
              <a:t>추가</a:t>
            </a:r>
            <a:endParaRPr lang="en-US" altLang="ko-KR" sz="1050" b="1" spc="-150" dirty="0"/>
          </a:p>
          <a:p>
            <a:r>
              <a:rPr lang="en-US" altLang="ko-KR" sz="1050" b="1" spc="-150" dirty="0" smtClean="0"/>
              <a:t>3. </a:t>
            </a:r>
            <a:r>
              <a:rPr lang="ko-KR" altLang="en-US" sz="1050" b="1" spc="-150" dirty="0" smtClean="0"/>
              <a:t>사용자 </a:t>
            </a:r>
            <a:r>
              <a:rPr lang="ko-KR" altLang="en-US" sz="1050" b="1" spc="-150" dirty="0" smtClean="0"/>
              <a:t>수정</a:t>
            </a:r>
            <a:endParaRPr lang="en-US" altLang="ko-KR" sz="1050" b="1" spc="-150" dirty="0" smtClean="0"/>
          </a:p>
          <a:p>
            <a:r>
              <a:rPr lang="en-US" altLang="ko-KR" sz="1050" b="1" spc="-150" dirty="0" smtClean="0"/>
              <a:t>4. </a:t>
            </a:r>
            <a:r>
              <a:rPr lang="ko-KR" altLang="en-US" sz="1050" b="1" spc="-150" dirty="0" smtClean="0"/>
              <a:t>사용자 </a:t>
            </a:r>
            <a:r>
              <a:rPr lang="ko-KR" altLang="en-US" sz="1050" b="1" spc="-150" dirty="0" smtClean="0"/>
              <a:t>삭제</a:t>
            </a:r>
            <a:endParaRPr lang="en-US" altLang="ko-KR" sz="1050" b="1" spc="-150" dirty="0" smtClean="0"/>
          </a:p>
          <a:p>
            <a:endParaRPr lang="en-US" altLang="ko-KR" sz="1050" b="1" spc="-150" dirty="0" smtClean="0"/>
          </a:p>
          <a:p>
            <a:r>
              <a:rPr lang="en-US" altLang="ko-KR" sz="1050" b="1" spc="-150" dirty="0" smtClean="0"/>
              <a:t>5. </a:t>
            </a:r>
            <a:r>
              <a:rPr lang="ko-KR" altLang="en-US" sz="1050" b="1" spc="-150" dirty="0" smtClean="0"/>
              <a:t>전화기 </a:t>
            </a:r>
            <a:r>
              <a:rPr lang="ko-KR" altLang="en-US" sz="1050" b="1" spc="-150" dirty="0" smtClean="0"/>
              <a:t>검색</a:t>
            </a:r>
            <a:endParaRPr lang="en-US" altLang="ko-KR" sz="1050" b="1" spc="-150" dirty="0"/>
          </a:p>
          <a:p>
            <a:r>
              <a:rPr lang="en-US" altLang="ko-KR" sz="1050" b="1" spc="-150" dirty="0" smtClean="0"/>
              <a:t>6. </a:t>
            </a:r>
            <a:r>
              <a:rPr lang="ko-KR" altLang="en-US" sz="1050" b="1" spc="-150" dirty="0" smtClean="0"/>
              <a:t>전화기 </a:t>
            </a:r>
            <a:r>
              <a:rPr lang="ko-KR" altLang="en-US" sz="1050" b="1" spc="-150" dirty="0" smtClean="0"/>
              <a:t>추가</a:t>
            </a:r>
            <a:endParaRPr lang="en-US" altLang="ko-KR" sz="1050" b="1" spc="-150" dirty="0"/>
          </a:p>
          <a:p>
            <a:r>
              <a:rPr lang="en-US" altLang="ko-KR" sz="1050" b="1" spc="-150" dirty="0" smtClean="0"/>
              <a:t>7. </a:t>
            </a:r>
            <a:r>
              <a:rPr lang="ko-KR" altLang="en-US" sz="1050" b="1" spc="-150" dirty="0" smtClean="0"/>
              <a:t>전화기 수정</a:t>
            </a:r>
            <a:endParaRPr lang="en-US" altLang="ko-KR" sz="1050" b="1" spc="-150" dirty="0"/>
          </a:p>
          <a:p>
            <a:r>
              <a:rPr lang="en-US" altLang="ko-KR" sz="1050" b="1" spc="-150" dirty="0" smtClean="0"/>
              <a:t>8. </a:t>
            </a:r>
            <a:r>
              <a:rPr lang="ko-KR" altLang="en-US" sz="1050" b="1" spc="-150" dirty="0" smtClean="0"/>
              <a:t>전화기 </a:t>
            </a:r>
            <a:r>
              <a:rPr lang="ko-KR" altLang="en-US" sz="1050" b="1" spc="-150" dirty="0" smtClean="0"/>
              <a:t>삭제</a:t>
            </a:r>
            <a:endParaRPr lang="en-US" altLang="ko-KR" sz="105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3575720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요건 정의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/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31904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설계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16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64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테스트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4.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사용자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 Controller, JSP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구현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48726"/>
            <a:ext cx="5370704" cy="241344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55440" y="1883121"/>
            <a:ext cx="1656184" cy="6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7488" y="2780928"/>
            <a:ext cx="864096" cy="64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40368"/>
          <a:stretch/>
        </p:blipFill>
        <p:spPr>
          <a:xfrm>
            <a:off x="6629422" y="783727"/>
            <a:ext cx="4250542" cy="3484633"/>
          </a:xfrm>
          <a:prstGeom prst="rect">
            <a:avLst/>
          </a:prstGeom>
          <a:ln>
            <a:solidFill>
              <a:srgbClr val="17375E"/>
            </a:solidFill>
          </a:ln>
        </p:spPr>
      </p:pic>
      <p:cxnSp>
        <p:nvCxnSpPr>
          <p:cNvPr id="13" name="직선 화살표 연결선 12"/>
          <p:cNvCxnSpPr/>
          <p:nvPr/>
        </p:nvCxnSpPr>
        <p:spPr>
          <a:xfrm>
            <a:off x="1199456" y="2497484"/>
            <a:ext cx="0" cy="14067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351584" y="2852936"/>
            <a:ext cx="4248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455790"/>
              </p:ext>
            </p:extLst>
          </p:nvPr>
        </p:nvGraphicFramePr>
        <p:xfrm>
          <a:off x="6018232" y="4918105"/>
          <a:ext cx="5795317" cy="31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212"/>
                <a:gridCol w="4279105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REQ_U_CJ_03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</a:t>
                      </a:r>
                      <a:r>
                        <a:rPr lang="ko-KR" altLang="en-US" sz="1000" baseline="0" dirty="0" smtClean="0"/>
                        <a:t> 추가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 수정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삭제 화면 구현</a:t>
                      </a:r>
                      <a:endParaRPr lang="ko-KR" altLang="en-US" sz="10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3904206"/>
            <a:ext cx="5324475" cy="2390775"/>
          </a:xfrm>
          <a:prstGeom prst="rect">
            <a:avLst/>
          </a:prstGeom>
          <a:ln>
            <a:solidFill>
              <a:srgbClr val="17375E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743" y="5275101"/>
            <a:ext cx="1115053" cy="1081518"/>
          </a:xfrm>
          <a:prstGeom prst="rect">
            <a:avLst/>
          </a:prstGeom>
          <a:ln>
            <a:solidFill>
              <a:srgbClr val="17375E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985984" y="6021288"/>
            <a:ext cx="966000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131004" y="3402223"/>
            <a:ext cx="2808312" cy="707886"/>
          </a:xfrm>
          <a:prstGeom prst="rect">
            <a:avLst/>
          </a:prstGeom>
          <a:solidFill>
            <a:srgbClr val="D0D8E8"/>
          </a:solidFill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사용자 수정 동작</a:t>
            </a:r>
            <a:endParaRPr lang="en-US" altLang="ko-KR" sz="1000" dirty="0" smtClean="0"/>
          </a:p>
          <a:p>
            <a:r>
              <a:rPr lang="en-US" altLang="ko-KR" sz="1000" dirty="0" smtClean="0"/>
              <a:t>1</a:t>
            </a:r>
            <a:r>
              <a:rPr lang="en-US" altLang="ko-KR" sz="1000" dirty="0"/>
              <a:t>) </a:t>
            </a:r>
            <a:r>
              <a:rPr lang="ko-KR" altLang="en-US" sz="1000" dirty="0"/>
              <a:t>비즈니스 </a:t>
            </a:r>
            <a:r>
              <a:rPr lang="ko-KR" altLang="en-US" sz="1000" dirty="0" err="1"/>
              <a:t>로직</a:t>
            </a:r>
            <a:r>
              <a:rPr lang="ko-KR" altLang="en-US" sz="1000" dirty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파라미터로</a:t>
            </a:r>
            <a:r>
              <a:rPr lang="ko-KR" altLang="en-US" sz="1000" dirty="0" smtClean="0"/>
              <a:t> 받은 </a:t>
            </a:r>
            <a:r>
              <a:rPr lang="en-US" altLang="ko-KR" sz="1000" dirty="0" smtClean="0"/>
              <a:t>id</a:t>
            </a:r>
            <a:r>
              <a:rPr lang="ko-KR" altLang="en-US" sz="1000" dirty="0" smtClean="0"/>
              <a:t>로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에서 </a:t>
            </a:r>
            <a:r>
              <a:rPr lang="ko-KR" altLang="en-US" sz="1000" dirty="0" smtClean="0"/>
              <a:t>수정할 </a:t>
            </a:r>
            <a:r>
              <a:rPr lang="ko-KR" altLang="en-US" sz="1000" dirty="0" smtClean="0"/>
              <a:t>사용자를 </a:t>
            </a:r>
            <a:r>
              <a:rPr lang="ko-KR" altLang="en-US" sz="1000" dirty="0" smtClean="0"/>
              <a:t>찾아 </a:t>
            </a:r>
            <a:r>
              <a:rPr lang="ko-KR" altLang="en-US" sz="1000" dirty="0" smtClean="0"/>
              <a:t>정보 </a:t>
            </a:r>
            <a:r>
              <a:rPr lang="ko-KR" altLang="en-US" sz="1000" dirty="0" smtClean="0"/>
              <a:t>수정</a:t>
            </a:r>
            <a:endParaRPr lang="en-US" altLang="ko-KR" sz="1000" dirty="0"/>
          </a:p>
          <a:p>
            <a:r>
              <a:rPr lang="en-US" altLang="ko-KR" sz="1000" dirty="0"/>
              <a:t>2) </a:t>
            </a:r>
            <a:r>
              <a:rPr lang="ko-KR" altLang="en-US" sz="1000" dirty="0"/>
              <a:t>모델 </a:t>
            </a:r>
            <a:r>
              <a:rPr lang="en-US" altLang="ko-KR" sz="1000" dirty="0"/>
              <a:t>: </a:t>
            </a:r>
            <a:r>
              <a:rPr lang="ko-KR" altLang="en-US" sz="1000" dirty="0" smtClean="0"/>
              <a:t>없음</a:t>
            </a:r>
            <a:endParaRPr lang="en-US" altLang="ko-KR" sz="1000" dirty="0"/>
          </a:p>
        </p:txBody>
      </p:sp>
      <p:sp>
        <p:nvSpPr>
          <p:cNvPr id="7" name="직사각형 6"/>
          <p:cNvSpPr/>
          <p:nvPr/>
        </p:nvSpPr>
        <p:spPr>
          <a:xfrm>
            <a:off x="850232" y="5245769"/>
            <a:ext cx="2863515" cy="4170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0231" y="5645468"/>
            <a:ext cx="2294021" cy="209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1384" y="3904206"/>
            <a:ext cx="5211241" cy="7725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endCxn id="10" idx="0"/>
          </p:cNvCxnSpPr>
          <p:nvPr/>
        </p:nvCxnSpPr>
        <p:spPr>
          <a:xfrm>
            <a:off x="5159896" y="4676775"/>
            <a:ext cx="309088" cy="13445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840621" y="1288541"/>
            <a:ext cx="2678616" cy="5945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104112" y="2190302"/>
            <a:ext cx="1411238" cy="7052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076675" y="3627207"/>
            <a:ext cx="1703512" cy="553998"/>
          </a:xfrm>
          <a:prstGeom prst="rect">
            <a:avLst/>
          </a:prstGeom>
          <a:solidFill>
            <a:srgbClr val="D0D8E8"/>
          </a:solidFill>
          <a:ln>
            <a:solidFill>
              <a:srgbClr val="17375E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000" dirty="0">
                <a:solidFill>
                  <a:prstClr val="black"/>
                </a:solidFill>
              </a:rPr>
              <a:t>사용자 추가 화면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1000" dirty="0" smtClean="0">
                <a:solidFill>
                  <a:prstClr val="black"/>
                </a:solidFill>
              </a:rPr>
              <a:t>1) </a:t>
            </a:r>
            <a:r>
              <a:rPr lang="ko-KR" altLang="en-US" sz="1000" dirty="0" smtClean="0">
                <a:solidFill>
                  <a:prstClr val="black"/>
                </a:solidFill>
              </a:rPr>
              <a:t>비즈니스 </a:t>
            </a:r>
            <a:r>
              <a:rPr lang="ko-KR" altLang="en-US" sz="1000" dirty="0" err="1">
                <a:solidFill>
                  <a:prstClr val="black"/>
                </a:solidFill>
              </a:rPr>
              <a:t>로직</a:t>
            </a:r>
            <a:r>
              <a:rPr lang="en-US" altLang="ko-KR" sz="1000" dirty="0">
                <a:solidFill>
                  <a:prstClr val="black"/>
                </a:solidFill>
              </a:rPr>
              <a:t> : </a:t>
            </a:r>
            <a:r>
              <a:rPr lang="ko-KR" altLang="en-US" sz="1000" dirty="0">
                <a:solidFill>
                  <a:prstClr val="black"/>
                </a:solidFill>
              </a:rPr>
              <a:t>없음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1000" dirty="0" smtClean="0">
                <a:solidFill>
                  <a:prstClr val="black"/>
                </a:solidFill>
              </a:rPr>
              <a:t>2) </a:t>
            </a:r>
            <a:r>
              <a:rPr lang="ko-KR" altLang="en-US" sz="1000" dirty="0" smtClean="0">
                <a:solidFill>
                  <a:prstClr val="black"/>
                </a:solidFill>
              </a:rPr>
              <a:t>모델 </a:t>
            </a:r>
            <a:r>
              <a:rPr lang="en-US" altLang="ko-KR" sz="1000" dirty="0" smtClean="0">
                <a:solidFill>
                  <a:prstClr val="black"/>
                </a:solidFill>
              </a:rPr>
              <a:t>: </a:t>
            </a:r>
            <a:r>
              <a:rPr lang="ko-KR" altLang="en-US" sz="1000" dirty="0" smtClean="0">
                <a:solidFill>
                  <a:prstClr val="black"/>
                </a:solidFill>
              </a:rPr>
              <a:t>없음</a:t>
            </a:r>
            <a:endParaRPr lang="en-US" altLang="ko-KR" sz="10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22613" y="5898920"/>
            <a:ext cx="3599248" cy="553998"/>
          </a:xfrm>
          <a:prstGeom prst="rect">
            <a:avLst/>
          </a:prstGeom>
          <a:solidFill>
            <a:srgbClr val="D0D8E8"/>
          </a:solidFill>
          <a:ln>
            <a:solidFill>
              <a:srgbClr val="17375E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000" dirty="0">
                <a:solidFill>
                  <a:prstClr val="black"/>
                </a:solidFill>
              </a:rPr>
              <a:t>사용자 수정 화면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1000" dirty="0">
                <a:solidFill>
                  <a:prstClr val="black"/>
                </a:solidFill>
              </a:rPr>
              <a:t>1) </a:t>
            </a:r>
            <a:r>
              <a:rPr lang="ko-KR" altLang="en-US" sz="1000" dirty="0">
                <a:solidFill>
                  <a:prstClr val="black"/>
                </a:solidFill>
              </a:rPr>
              <a:t>비즈니스 </a:t>
            </a:r>
            <a:r>
              <a:rPr lang="ko-KR" altLang="en-US" sz="1000" dirty="0" err="1">
                <a:solidFill>
                  <a:prstClr val="black"/>
                </a:solidFill>
              </a:rPr>
              <a:t>로직</a:t>
            </a:r>
            <a:r>
              <a:rPr lang="ko-KR" altLang="en-US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>
                <a:solidFill>
                  <a:prstClr val="black"/>
                </a:solidFill>
              </a:rPr>
              <a:t>: DB</a:t>
            </a:r>
            <a:r>
              <a:rPr lang="ko-KR" altLang="en-US" sz="1000" dirty="0">
                <a:solidFill>
                  <a:prstClr val="black"/>
                </a:solidFill>
              </a:rPr>
              <a:t>에서 수정할 사용자의 정보를 받아옴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1000" dirty="0">
                <a:solidFill>
                  <a:prstClr val="black"/>
                </a:solidFill>
              </a:rPr>
              <a:t>2) </a:t>
            </a:r>
            <a:r>
              <a:rPr lang="ko-KR" altLang="en-US" sz="1000" dirty="0">
                <a:solidFill>
                  <a:prstClr val="black"/>
                </a:solidFill>
              </a:rPr>
              <a:t>모델 </a:t>
            </a:r>
            <a:r>
              <a:rPr lang="en-US" altLang="ko-KR" sz="1000" dirty="0">
                <a:solidFill>
                  <a:prstClr val="black"/>
                </a:solidFill>
              </a:rPr>
              <a:t>: </a:t>
            </a:r>
            <a:r>
              <a:rPr lang="ko-KR" altLang="en-US" sz="1000" dirty="0">
                <a:solidFill>
                  <a:prstClr val="black"/>
                </a:solidFill>
              </a:rPr>
              <a:t>수정할 사용자 객체</a:t>
            </a:r>
            <a:endParaRPr lang="en-US" altLang="ko-KR" sz="10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491471" y="1950218"/>
            <a:ext cx="3293161" cy="707886"/>
          </a:xfrm>
          <a:prstGeom prst="rect">
            <a:avLst/>
          </a:prstGeom>
          <a:solidFill>
            <a:srgbClr val="D0D8E8"/>
          </a:solidFill>
          <a:ln>
            <a:solidFill>
              <a:srgbClr val="17375E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000" dirty="0">
                <a:solidFill>
                  <a:prstClr val="black"/>
                </a:solidFill>
              </a:rPr>
              <a:t>사용자 추가 동작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1000" dirty="0">
                <a:solidFill>
                  <a:prstClr val="black"/>
                </a:solidFill>
              </a:rPr>
              <a:t>1) </a:t>
            </a:r>
            <a:r>
              <a:rPr lang="ko-KR" altLang="en-US" sz="1000" dirty="0">
                <a:solidFill>
                  <a:prstClr val="black"/>
                </a:solidFill>
              </a:rPr>
              <a:t>비즈니스 </a:t>
            </a:r>
            <a:r>
              <a:rPr lang="ko-KR" altLang="en-US" sz="1000" dirty="0" err="1">
                <a:solidFill>
                  <a:prstClr val="black"/>
                </a:solidFill>
              </a:rPr>
              <a:t>로직</a:t>
            </a:r>
            <a:r>
              <a:rPr lang="ko-KR" altLang="en-US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>
                <a:solidFill>
                  <a:prstClr val="black"/>
                </a:solidFill>
              </a:rPr>
              <a:t>: </a:t>
            </a:r>
            <a:r>
              <a:rPr lang="ko-KR" altLang="en-US" sz="1000" dirty="0">
                <a:solidFill>
                  <a:prstClr val="black"/>
                </a:solidFill>
              </a:rPr>
              <a:t>추가할 사용자의 정보를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파라미터로</a:t>
            </a:r>
            <a:r>
              <a:rPr lang="ko-KR" altLang="en-US" sz="1000" dirty="0" smtClean="0">
                <a:solidFill>
                  <a:prstClr val="black"/>
                </a:solidFill>
              </a:rPr>
              <a:t> 받아 </a:t>
            </a:r>
            <a:r>
              <a:rPr lang="en-US" altLang="ko-KR" sz="1000" dirty="0">
                <a:solidFill>
                  <a:prstClr val="black"/>
                </a:solidFill>
              </a:rPr>
              <a:t>DB</a:t>
            </a:r>
            <a:r>
              <a:rPr lang="ko-KR" altLang="en-US" sz="1000" dirty="0">
                <a:solidFill>
                  <a:prstClr val="black"/>
                </a:solidFill>
              </a:rPr>
              <a:t>에 사용자 추가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1000" dirty="0">
                <a:solidFill>
                  <a:prstClr val="black"/>
                </a:solidFill>
              </a:rPr>
              <a:t>2) </a:t>
            </a:r>
            <a:r>
              <a:rPr lang="ko-KR" altLang="en-US" sz="1000" dirty="0">
                <a:solidFill>
                  <a:prstClr val="black"/>
                </a:solidFill>
              </a:rPr>
              <a:t>모델 </a:t>
            </a:r>
            <a:r>
              <a:rPr lang="en-US" altLang="ko-KR" sz="1000" dirty="0">
                <a:solidFill>
                  <a:prstClr val="black"/>
                </a:solidFill>
              </a:rPr>
              <a:t>: </a:t>
            </a:r>
            <a:r>
              <a:rPr lang="ko-KR" altLang="en-US" sz="1000" dirty="0">
                <a:solidFill>
                  <a:prstClr val="black"/>
                </a:solidFill>
              </a:rPr>
              <a:t>없음</a:t>
            </a:r>
            <a:endParaRPr lang="en-US" altLang="ko-KR" sz="10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04112" y="3100983"/>
            <a:ext cx="2016224" cy="732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3"/>
            <a:endCxn id="10" idx="1"/>
          </p:cNvCxnSpPr>
          <p:nvPr/>
        </p:nvCxnSpPr>
        <p:spPr>
          <a:xfrm>
            <a:off x="3144252" y="5750418"/>
            <a:ext cx="1841732" cy="450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0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4.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사용자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 Controller, JSP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구현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48726"/>
            <a:ext cx="5370704" cy="24134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79576" y="2852936"/>
            <a:ext cx="86409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770137"/>
            <a:ext cx="6467475" cy="2076450"/>
          </a:xfrm>
          <a:prstGeom prst="rect">
            <a:avLst/>
          </a:prstGeom>
          <a:ln>
            <a:solidFill>
              <a:srgbClr val="17375E"/>
            </a:solidFill>
          </a:ln>
        </p:spPr>
      </p:pic>
      <p:cxnSp>
        <p:nvCxnSpPr>
          <p:cNvPr id="11" name="직선 화살표 연결선 10"/>
          <p:cNvCxnSpPr>
            <a:stCxn id="4" idx="2"/>
          </p:cNvCxnSpPr>
          <p:nvPr/>
        </p:nvCxnSpPr>
        <p:spPr>
          <a:xfrm>
            <a:off x="2711624" y="3429000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469512"/>
              </p:ext>
            </p:extLst>
          </p:nvPr>
        </p:nvGraphicFramePr>
        <p:xfrm>
          <a:off x="6136799" y="3886546"/>
          <a:ext cx="4403704" cy="31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51576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REQ_U_CJ_03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</a:t>
                      </a:r>
                      <a:r>
                        <a:rPr lang="ko-KR" altLang="en-US" sz="1000" baseline="0" dirty="0" smtClean="0"/>
                        <a:t> 추가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 수정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삭제 화면 구현</a:t>
                      </a:r>
                      <a:endParaRPr lang="ko-KR" altLang="en-US" sz="10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9415" y="4221088"/>
            <a:ext cx="6146921" cy="1473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41363" y="4197449"/>
            <a:ext cx="4394576" cy="1015663"/>
          </a:xfrm>
          <a:prstGeom prst="rect">
            <a:avLst/>
          </a:prstGeom>
          <a:solidFill>
            <a:srgbClr val="D0D8E8"/>
          </a:solidFill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1</a:t>
            </a:r>
            <a:r>
              <a:rPr lang="en-US" altLang="ko-KR" sz="1200" dirty="0" smtClean="0">
                <a:solidFill>
                  <a:prstClr val="black"/>
                </a:solidFill>
              </a:rPr>
              <a:t>) </a:t>
            </a:r>
            <a:r>
              <a:rPr lang="ko-KR" altLang="en-US" sz="1200" dirty="0" smtClean="0">
                <a:solidFill>
                  <a:prstClr val="black"/>
                </a:solidFill>
              </a:rPr>
              <a:t>비즈니스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로직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</a:rPr>
              <a:t>삭제할 사용자의 </a:t>
            </a:r>
            <a:r>
              <a:rPr lang="en-US" altLang="ko-KR" sz="1200" dirty="0" smtClean="0">
                <a:solidFill>
                  <a:prstClr val="black"/>
                </a:solidFill>
              </a:rPr>
              <a:t>id</a:t>
            </a:r>
            <a:r>
              <a:rPr lang="ko-KR" altLang="en-US" sz="1200" dirty="0" smtClean="0">
                <a:solidFill>
                  <a:prstClr val="black"/>
                </a:solidFill>
              </a:rPr>
              <a:t>를 받아 해당 사용자를 삭제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</a:rPr>
              <a:t>단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해당 사용자에게 등록된 </a:t>
            </a:r>
            <a:r>
              <a:rPr lang="ko-KR" altLang="en-US" sz="1200" dirty="0" smtClean="0">
                <a:solidFill>
                  <a:prstClr val="black"/>
                </a:solidFill>
              </a:rPr>
              <a:t>전화가 있을 경우 삭제가 불가하도록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경고창을</a:t>
            </a:r>
            <a:r>
              <a:rPr lang="ko-KR" altLang="en-US" sz="1200" dirty="0" smtClean="0">
                <a:solidFill>
                  <a:prstClr val="black"/>
                </a:solidFill>
              </a:rPr>
              <a:t> 띄움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2) </a:t>
            </a:r>
            <a:r>
              <a:rPr lang="ko-KR" altLang="en-US" sz="1200" dirty="0" smtClean="0">
                <a:solidFill>
                  <a:prstClr val="black"/>
                </a:solidFill>
              </a:rPr>
              <a:t>모델 </a:t>
            </a:r>
            <a:r>
              <a:rPr lang="en-US" altLang="ko-KR" sz="1200" dirty="0" smtClean="0">
                <a:solidFill>
                  <a:prstClr val="black"/>
                </a:solidFill>
              </a:rPr>
              <a:t>: </a:t>
            </a:r>
            <a:r>
              <a:rPr lang="ko-KR" altLang="en-US" sz="1200" dirty="0" smtClean="0">
                <a:solidFill>
                  <a:prstClr val="black"/>
                </a:solidFill>
              </a:rPr>
              <a:t>없음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7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5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 Controller, JSP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구현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48726"/>
            <a:ext cx="5370704" cy="24134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68638" y="2860513"/>
            <a:ext cx="86409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" y="3670062"/>
            <a:ext cx="5486400" cy="2819400"/>
          </a:xfrm>
          <a:prstGeom prst="rect">
            <a:avLst/>
          </a:prstGeom>
          <a:ln>
            <a:solidFill>
              <a:srgbClr val="17375E"/>
            </a:solidFill>
          </a:ln>
        </p:spPr>
      </p:pic>
      <p:cxnSp>
        <p:nvCxnSpPr>
          <p:cNvPr id="11" name="직선 화살표 연결선 10"/>
          <p:cNvCxnSpPr>
            <a:stCxn id="4" idx="2"/>
          </p:cNvCxnSpPr>
          <p:nvPr/>
        </p:nvCxnSpPr>
        <p:spPr>
          <a:xfrm>
            <a:off x="3700686" y="3436577"/>
            <a:ext cx="0" cy="2334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645717"/>
              </p:ext>
            </p:extLst>
          </p:nvPr>
        </p:nvGraphicFramePr>
        <p:xfrm>
          <a:off x="5519936" y="4293096"/>
          <a:ext cx="4428120" cy="31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3348000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REQ_P_CJ_01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전화번호로 사용자를 조회하는 화면 구현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9416" y="4149080"/>
            <a:ext cx="4464496" cy="1440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4294" y="5719011"/>
            <a:ext cx="2485401" cy="3022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39602" y="4631770"/>
            <a:ext cx="4394576" cy="1200329"/>
          </a:xfrm>
          <a:prstGeom prst="rect">
            <a:avLst/>
          </a:prstGeom>
          <a:solidFill>
            <a:srgbClr val="D0D8E8"/>
          </a:solidFill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1</a:t>
            </a:r>
            <a:r>
              <a:rPr lang="en-US" altLang="ko-KR" sz="1200" dirty="0" smtClean="0">
                <a:solidFill>
                  <a:prstClr val="black"/>
                </a:solidFill>
              </a:rPr>
              <a:t>) </a:t>
            </a:r>
            <a:r>
              <a:rPr lang="ko-KR" altLang="en-US" sz="1200" dirty="0" smtClean="0">
                <a:solidFill>
                  <a:prstClr val="black"/>
                </a:solidFill>
              </a:rPr>
              <a:t>비즈니스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로직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-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검색창에</a:t>
            </a:r>
            <a:r>
              <a:rPr lang="ko-KR" altLang="en-US" sz="1200" dirty="0" smtClean="0">
                <a:solidFill>
                  <a:prstClr val="black"/>
                </a:solidFill>
              </a:rPr>
              <a:t> 입력된 전화번호를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파라미터로</a:t>
            </a:r>
            <a:r>
              <a:rPr lang="ko-KR" altLang="en-US" sz="1200" dirty="0" smtClean="0">
                <a:solidFill>
                  <a:prstClr val="black"/>
                </a:solidFill>
              </a:rPr>
              <a:t> 받아 해당 전화번호를 가진 </a:t>
            </a:r>
            <a:r>
              <a:rPr lang="ko-KR" altLang="en-US" sz="1200" dirty="0" smtClean="0">
                <a:solidFill>
                  <a:prstClr val="black"/>
                </a:solidFill>
              </a:rPr>
              <a:t>사용자를 </a:t>
            </a:r>
            <a:r>
              <a:rPr lang="en-US" altLang="ko-KR" sz="1200" dirty="0" smtClean="0">
                <a:solidFill>
                  <a:prstClr val="black"/>
                </a:solidFill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</a:rPr>
              <a:t>에서 받아옴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2) </a:t>
            </a:r>
            <a:r>
              <a:rPr lang="ko-KR" altLang="en-US" sz="1200" dirty="0" smtClean="0">
                <a:solidFill>
                  <a:prstClr val="black"/>
                </a:solidFill>
              </a:rPr>
              <a:t>모델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</a:rPr>
              <a:t>검색된 사용자 리스트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466" y="5260737"/>
            <a:ext cx="1266825" cy="1228725"/>
          </a:xfrm>
          <a:prstGeom prst="rect">
            <a:avLst/>
          </a:prstGeom>
          <a:ln>
            <a:solidFill>
              <a:srgbClr val="17375E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4557187" y="5617194"/>
            <a:ext cx="576064" cy="1475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3359695" y="5733256"/>
            <a:ext cx="1152129" cy="136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6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5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 Controller, JSP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구현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48726"/>
            <a:ext cx="5370704" cy="24134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91743" y="1916831"/>
            <a:ext cx="1608931" cy="550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3" y="3617404"/>
            <a:ext cx="5410200" cy="2828925"/>
          </a:xfrm>
          <a:prstGeom prst="rect">
            <a:avLst/>
          </a:prstGeom>
          <a:ln>
            <a:solidFill>
              <a:srgbClr val="17375E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12" y="5446318"/>
            <a:ext cx="1083051" cy="1050478"/>
          </a:xfrm>
          <a:prstGeom prst="rect">
            <a:avLst/>
          </a:prstGeom>
          <a:ln>
            <a:solidFill>
              <a:srgbClr val="17375E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097227" y="5905501"/>
            <a:ext cx="936104" cy="133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863752" y="2466975"/>
            <a:ext cx="0" cy="1150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1473"/>
              </p:ext>
            </p:extLst>
          </p:nvPr>
        </p:nvGraphicFramePr>
        <p:xfrm>
          <a:off x="6041690" y="3639486"/>
          <a:ext cx="4968551" cy="31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3888431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REQ_P_CJ_02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전화기를 추가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삭제하는 화면 구현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42210" y="4112317"/>
            <a:ext cx="3237565" cy="1548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39416" y="4365104"/>
            <a:ext cx="2585573" cy="190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2210" y="5373216"/>
            <a:ext cx="2847474" cy="474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0231" y="5959642"/>
            <a:ext cx="2462463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19267" y="4104775"/>
            <a:ext cx="3483230" cy="861774"/>
          </a:xfrm>
          <a:prstGeom prst="rect">
            <a:avLst/>
          </a:prstGeom>
          <a:solidFill>
            <a:srgbClr val="D0D8E8"/>
          </a:solidFill>
          <a:ln>
            <a:solidFill>
              <a:srgbClr val="17375E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000" dirty="0" smtClean="0">
                <a:solidFill>
                  <a:prstClr val="black"/>
                </a:solidFill>
              </a:rPr>
              <a:t>전화기 </a:t>
            </a:r>
            <a:r>
              <a:rPr lang="ko-KR" altLang="en-US" sz="1000" dirty="0">
                <a:solidFill>
                  <a:prstClr val="black"/>
                </a:solidFill>
              </a:rPr>
              <a:t>추가 화면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1000" dirty="0">
                <a:solidFill>
                  <a:prstClr val="black"/>
                </a:solidFill>
              </a:rPr>
              <a:t>1) </a:t>
            </a:r>
            <a:r>
              <a:rPr lang="ko-KR" altLang="en-US" sz="1000" dirty="0">
                <a:solidFill>
                  <a:prstClr val="black"/>
                </a:solidFill>
              </a:rPr>
              <a:t>비즈니스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로직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: </a:t>
            </a:r>
            <a:r>
              <a:rPr lang="ko-KR" altLang="en-US" sz="1000" dirty="0" smtClean="0">
                <a:solidFill>
                  <a:prstClr val="black"/>
                </a:solidFill>
              </a:rPr>
              <a:t>전화기를 </a:t>
            </a:r>
            <a:r>
              <a:rPr lang="ko-KR" altLang="en-US" sz="1000" dirty="0">
                <a:solidFill>
                  <a:prstClr val="black"/>
                </a:solidFill>
              </a:rPr>
              <a:t>추가할 사용자에 대한 정보를 </a:t>
            </a:r>
            <a:r>
              <a:rPr lang="ko-KR" altLang="en-US" sz="1000" dirty="0" err="1">
                <a:solidFill>
                  <a:prstClr val="black"/>
                </a:solidFill>
              </a:rPr>
              <a:t>파라미터로</a:t>
            </a:r>
            <a:r>
              <a:rPr lang="ko-KR" altLang="en-US" sz="1000" dirty="0">
                <a:solidFill>
                  <a:prstClr val="black"/>
                </a:solidFill>
              </a:rPr>
              <a:t> 받음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1000" dirty="0">
                <a:solidFill>
                  <a:prstClr val="black"/>
                </a:solidFill>
              </a:rPr>
              <a:t>2) </a:t>
            </a:r>
            <a:r>
              <a:rPr lang="ko-KR" altLang="en-US" sz="1000" dirty="0" smtClean="0">
                <a:solidFill>
                  <a:prstClr val="black"/>
                </a:solidFill>
              </a:rPr>
              <a:t>모델 </a:t>
            </a:r>
            <a:r>
              <a:rPr lang="en-US" altLang="ko-KR" sz="1000" dirty="0" smtClean="0">
                <a:solidFill>
                  <a:prstClr val="black"/>
                </a:solidFill>
              </a:rPr>
              <a:t>: </a:t>
            </a:r>
            <a:r>
              <a:rPr lang="ko-KR" altLang="en-US" sz="1000" dirty="0" smtClean="0">
                <a:solidFill>
                  <a:prstClr val="black"/>
                </a:solidFill>
              </a:rPr>
              <a:t>사용자 </a:t>
            </a:r>
            <a:r>
              <a:rPr lang="en-US" altLang="ko-KR" sz="1000" dirty="0" smtClean="0">
                <a:solidFill>
                  <a:prstClr val="black"/>
                </a:solidFill>
              </a:rPr>
              <a:t>id -&gt; </a:t>
            </a:r>
            <a:r>
              <a:rPr lang="en-US" altLang="ko-KR" sz="1000" dirty="0" err="1" smtClean="0">
                <a:solidFill>
                  <a:prstClr val="black"/>
                </a:solidFill>
              </a:rPr>
              <a:t>phoneNew.JSP</a:t>
            </a:r>
            <a:r>
              <a:rPr lang="ko-KR" altLang="en-US" sz="1000" dirty="0" smtClean="0">
                <a:solidFill>
                  <a:prstClr val="black"/>
                </a:solidFill>
              </a:rPr>
              <a:t>로 넘김</a:t>
            </a:r>
            <a:endParaRPr lang="en-US" altLang="ko-KR" sz="10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66515" y="5305491"/>
            <a:ext cx="3543510" cy="1200329"/>
          </a:xfrm>
          <a:prstGeom prst="rect">
            <a:avLst/>
          </a:prstGeom>
          <a:solidFill>
            <a:srgbClr val="D0D8E8"/>
          </a:solidFill>
          <a:ln>
            <a:solidFill>
              <a:srgbClr val="17375E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/>
                </a:solidFill>
              </a:rPr>
              <a:t>전화기 </a:t>
            </a:r>
            <a:r>
              <a:rPr lang="ko-KR" altLang="en-US" sz="1200" dirty="0">
                <a:solidFill>
                  <a:prstClr val="black"/>
                </a:solidFill>
              </a:rPr>
              <a:t>수정 화면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1) </a:t>
            </a:r>
            <a:r>
              <a:rPr lang="ko-KR" altLang="en-US" sz="1200" dirty="0">
                <a:solidFill>
                  <a:prstClr val="black"/>
                </a:solidFill>
              </a:rPr>
              <a:t>비즈니스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로직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: </a:t>
            </a:r>
            <a:r>
              <a:rPr lang="ko-KR" altLang="en-US" sz="1200" dirty="0" smtClean="0">
                <a:solidFill>
                  <a:prstClr val="black"/>
                </a:solidFill>
              </a:rPr>
              <a:t>수정할 </a:t>
            </a:r>
            <a:r>
              <a:rPr lang="ko-KR" altLang="en-US" sz="1200" dirty="0">
                <a:solidFill>
                  <a:prstClr val="black"/>
                </a:solidFill>
              </a:rPr>
              <a:t>전화기의 </a:t>
            </a:r>
            <a:r>
              <a:rPr lang="en-US" altLang="ko-KR" sz="1200" dirty="0">
                <a:solidFill>
                  <a:prstClr val="black"/>
                </a:solidFill>
              </a:rPr>
              <a:t>id</a:t>
            </a:r>
            <a:r>
              <a:rPr lang="ko-KR" altLang="en-US" sz="1200" dirty="0">
                <a:solidFill>
                  <a:prstClr val="black"/>
                </a:solidFill>
              </a:rPr>
              <a:t>를 </a:t>
            </a:r>
            <a:r>
              <a:rPr lang="ko-KR" altLang="en-US" sz="1200" dirty="0" err="1">
                <a:solidFill>
                  <a:prstClr val="black"/>
                </a:solidFill>
              </a:rPr>
              <a:t>파라미터로</a:t>
            </a:r>
            <a:r>
              <a:rPr lang="ko-KR" altLang="en-US" sz="1200" dirty="0">
                <a:solidFill>
                  <a:prstClr val="black"/>
                </a:solidFill>
              </a:rPr>
              <a:t> 받아 </a:t>
            </a:r>
            <a:r>
              <a:rPr lang="en-US" altLang="ko-KR" sz="1200" dirty="0" smtClean="0">
                <a:solidFill>
                  <a:prstClr val="black"/>
                </a:solidFill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</a:rPr>
              <a:t>에서 해당 </a:t>
            </a:r>
            <a:r>
              <a:rPr lang="ko-KR" altLang="en-US" sz="1200" dirty="0">
                <a:solidFill>
                  <a:prstClr val="black"/>
                </a:solidFill>
              </a:rPr>
              <a:t>전화기에 대한 정보를 </a:t>
            </a:r>
            <a:r>
              <a:rPr lang="ko-KR" altLang="en-US" sz="1200" dirty="0" smtClean="0">
                <a:solidFill>
                  <a:prstClr val="black"/>
                </a:solidFill>
              </a:rPr>
              <a:t>받아옴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2) </a:t>
            </a:r>
            <a:r>
              <a:rPr lang="ko-KR" altLang="en-US" sz="1200" dirty="0">
                <a:solidFill>
                  <a:prstClr val="black"/>
                </a:solidFill>
              </a:rPr>
              <a:t>모델 </a:t>
            </a:r>
            <a:r>
              <a:rPr lang="en-US" altLang="ko-KR" sz="1200" dirty="0" smtClean="0">
                <a:solidFill>
                  <a:prstClr val="black"/>
                </a:solidFill>
              </a:rPr>
              <a:t>: </a:t>
            </a:r>
            <a:r>
              <a:rPr lang="ko-KR" altLang="en-US" sz="1200" dirty="0" smtClean="0">
                <a:solidFill>
                  <a:prstClr val="black"/>
                </a:solidFill>
              </a:rPr>
              <a:t>수정할 전화기 </a:t>
            </a:r>
            <a:r>
              <a:rPr lang="en-US" altLang="ko-KR" sz="1200" dirty="0" smtClean="0">
                <a:solidFill>
                  <a:prstClr val="black"/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phoneEdit.JSP</a:t>
            </a:r>
            <a:r>
              <a:rPr lang="ko-KR" altLang="en-US" sz="1200" dirty="0" smtClean="0">
                <a:solidFill>
                  <a:prstClr val="black"/>
                </a:solidFill>
              </a:rPr>
              <a:t>로 넘김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60" y="4160797"/>
            <a:ext cx="1083051" cy="1050478"/>
          </a:xfrm>
          <a:prstGeom prst="rect">
            <a:avLst/>
          </a:prstGeom>
          <a:ln>
            <a:solidFill>
              <a:srgbClr val="17375E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4525085" y="4764502"/>
            <a:ext cx="936104" cy="1233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6" idx="3"/>
            <a:endCxn id="40" idx="1"/>
          </p:cNvCxnSpPr>
          <p:nvPr/>
        </p:nvCxnSpPr>
        <p:spPr>
          <a:xfrm>
            <a:off x="3424989" y="4460531"/>
            <a:ext cx="1100096" cy="3656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1" idx="3"/>
            <a:endCxn id="13" idx="1"/>
          </p:cNvCxnSpPr>
          <p:nvPr/>
        </p:nvCxnSpPr>
        <p:spPr>
          <a:xfrm flipV="1">
            <a:off x="3312694" y="5972176"/>
            <a:ext cx="1784533" cy="63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66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5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 Controller, JSP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구현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48726"/>
            <a:ext cx="5370704" cy="24134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124324" y="2924945"/>
            <a:ext cx="819547" cy="4659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010" y="712729"/>
            <a:ext cx="5632775" cy="5736400"/>
          </a:xfrm>
          <a:prstGeom prst="rect">
            <a:avLst/>
          </a:prstGeom>
          <a:ln>
            <a:solidFill>
              <a:srgbClr val="17375E"/>
            </a:solidFill>
          </a:ln>
        </p:spPr>
      </p:pic>
      <p:cxnSp>
        <p:nvCxnSpPr>
          <p:cNvPr id="19" name="직선 화살표 연결선 18"/>
          <p:cNvCxnSpPr/>
          <p:nvPr/>
        </p:nvCxnSpPr>
        <p:spPr>
          <a:xfrm>
            <a:off x="4943871" y="3140969"/>
            <a:ext cx="1137139" cy="16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184102"/>
              </p:ext>
            </p:extLst>
          </p:nvPr>
        </p:nvGraphicFramePr>
        <p:xfrm>
          <a:off x="1055440" y="3585790"/>
          <a:ext cx="4968551" cy="31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3888431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REQ_P_CJ_02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전화기를 추가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삭제하는 화면 구현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97529" y="1975685"/>
            <a:ext cx="2884571" cy="20533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294487" y="4066997"/>
            <a:ext cx="4021088" cy="22861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048328" y="1975685"/>
            <a:ext cx="2502039" cy="1384995"/>
          </a:xfrm>
          <a:prstGeom prst="rect">
            <a:avLst/>
          </a:prstGeom>
          <a:solidFill>
            <a:srgbClr val="D0D8E8"/>
          </a:solidFill>
          <a:ln>
            <a:solidFill>
              <a:srgbClr val="17375E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050" dirty="0">
                <a:solidFill>
                  <a:prstClr val="black"/>
                </a:solidFill>
              </a:rPr>
              <a:t>전화기 추가 동작</a:t>
            </a:r>
            <a:endParaRPr lang="en-US" altLang="ko-KR" sz="1050" dirty="0">
              <a:solidFill>
                <a:prstClr val="black"/>
              </a:solidFill>
            </a:endParaRPr>
          </a:p>
          <a:p>
            <a:pPr lvl="0"/>
            <a:r>
              <a:rPr lang="en-US" altLang="ko-KR" sz="1050" dirty="0">
                <a:solidFill>
                  <a:prstClr val="black"/>
                </a:solidFill>
              </a:rPr>
              <a:t>1) </a:t>
            </a:r>
            <a:r>
              <a:rPr lang="ko-KR" altLang="en-US" sz="1050" dirty="0">
                <a:solidFill>
                  <a:prstClr val="black"/>
                </a:solidFill>
              </a:rPr>
              <a:t>비즈니스 </a:t>
            </a:r>
            <a:r>
              <a:rPr lang="ko-KR" altLang="en-US" sz="1050" dirty="0" err="1">
                <a:solidFill>
                  <a:prstClr val="black"/>
                </a:solidFill>
              </a:rPr>
              <a:t>로직</a:t>
            </a:r>
            <a:r>
              <a:rPr lang="en-US" altLang="ko-KR" sz="1050" dirty="0">
                <a:solidFill>
                  <a:prstClr val="black"/>
                </a:solidFill>
              </a:rPr>
              <a:t> : </a:t>
            </a:r>
            <a:r>
              <a:rPr lang="ko-KR" altLang="en-US" sz="1050" dirty="0" err="1">
                <a:solidFill>
                  <a:prstClr val="black"/>
                </a:solidFill>
              </a:rPr>
              <a:t>파라미터로</a:t>
            </a:r>
            <a:r>
              <a:rPr lang="ko-KR" altLang="en-US" sz="1050" dirty="0">
                <a:solidFill>
                  <a:prstClr val="black"/>
                </a:solidFill>
              </a:rPr>
              <a:t> 받은 전화기 정보로 새로운 전화기를 </a:t>
            </a:r>
            <a:r>
              <a:rPr lang="en-US" altLang="ko-KR" sz="1050" dirty="0">
                <a:solidFill>
                  <a:prstClr val="black"/>
                </a:solidFill>
              </a:rPr>
              <a:t>DB</a:t>
            </a:r>
            <a:r>
              <a:rPr lang="ko-KR" altLang="en-US" sz="1050" dirty="0">
                <a:solidFill>
                  <a:prstClr val="black"/>
                </a:solidFill>
              </a:rPr>
              <a:t>에 저장</a:t>
            </a:r>
            <a:endParaRPr lang="en-US" altLang="ko-KR" sz="1050" dirty="0">
              <a:solidFill>
                <a:prstClr val="black"/>
              </a:solidFill>
            </a:endParaRPr>
          </a:p>
          <a:p>
            <a:pPr lvl="0"/>
            <a:r>
              <a:rPr lang="ko-KR" altLang="en-US" sz="1050" dirty="0" smtClean="0">
                <a:solidFill>
                  <a:prstClr val="black"/>
                </a:solidFill>
              </a:rPr>
              <a:t>단</a:t>
            </a:r>
            <a:r>
              <a:rPr lang="en-US" altLang="ko-KR" sz="1050" dirty="0" smtClean="0">
                <a:solidFill>
                  <a:prstClr val="black"/>
                </a:solidFill>
              </a:rPr>
              <a:t>, </a:t>
            </a:r>
            <a:r>
              <a:rPr lang="ko-KR" altLang="en-US" sz="1050" dirty="0" smtClean="0">
                <a:solidFill>
                  <a:prstClr val="black"/>
                </a:solidFill>
              </a:rPr>
              <a:t>전화번호가 중복될 경우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경고창을</a:t>
            </a:r>
            <a:r>
              <a:rPr lang="ko-KR" altLang="en-US" sz="1050" dirty="0" smtClean="0">
                <a:solidFill>
                  <a:prstClr val="black"/>
                </a:solidFill>
              </a:rPr>
              <a:t> 띄우고 전화기가 추가되지 않도록 함</a:t>
            </a:r>
            <a:endParaRPr lang="en-US" altLang="ko-KR" sz="1050" dirty="0">
              <a:solidFill>
                <a:prstClr val="black"/>
              </a:solidFill>
            </a:endParaRPr>
          </a:p>
          <a:p>
            <a:pPr lvl="0"/>
            <a:endParaRPr lang="en-US" altLang="ko-KR" sz="1050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sz="1050" dirty="0" smtClean="0">
                <a:solidFill>
                  <a:prstClr val="black"/>
                </a:solidFill>
              </a:rPr>
              <a:t>2</a:t>
            </a:r>
            <a:r>
              <a:rPr lang="en-US" altLang="ko-KR" sz="1050" dirty="0">
                <a:solidFill>
                  <a:prstClr val="black"/>
                </a:solidFill>
              </a:rPr>
              <a:t>) </a:t>
            </a:r>
            <a:r>
              <a:rPr lang="ko-KR" altLang="en-US" sz="1050" dirty="0">
                <a:solidFill>
                  <a:prstClr val="black"/>
                </a:solidFill>
              </a:rPr>
              <a:t>모델 </a:t>
            </a:r>
            <a:r>
              <a:rPr lang="en-US" altLang="ko-KR" sz="1050" dirty="0">
                <a:solidFill>
                  <a:prstClr val="black"/>
                </a:solidFill>
              </a:rPr>
              <a:t>: </a:t>
            </a:r>
            <a:r>
              <a:rPr lang="ko-KR" altLang="en-US" sz="1050" dirty="0">
                <a:solidFill>
                  <a:prstClr val="black"/>
                </a:solidFill>
              </a:rPr>
              <a:t>없음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270471" y="4868598"/>
            <a:ext cx="2408052" cy="1223412"/>
          </a:xfrm>
          <a:prstGeom prst="rect">
            <a:avLst/>
          </a:prstGeom>
          <a:solidFill>
            <a:srgbClr val="D0D8E8"/>
          </a:solidFill>
          <a:ln>
            <a:solidFill>
              <a:srgbClr val="17375E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050" dirty="0">
                <a:solidFill>
                  <a:prstClr val="black"/>
                </a:solidFill>
              </a:rPr>
              <a:t>전화기 수정 동작</a:t>
            </a:r>
            <a:endParaRPr lang="en-US" altLang="ko-KR" sz="1050" dirty="0">
              <a:solidFill>
                <a:prstClr val="black"/>
              </a:solidFill>
            </a:endParaRPr>
          </a:p>
          <a:p>
            <a:pPr lvl="0"/>
            <a:r>
              <a:rPr lang="en-US" altLang="ko-KR" sz="1050" dirty="0">
                <a:solidFill>
                  <a:prstClr val="black"/>
                </a:solidFill>
              </a:rPr>
              <a:t>1) </a:t>
            </a:r>
            <a:r>
              <a:rPr lang="ko-KR" altLang="en-US" sz="1050" dirty="0">
                <a:solidFill>
                  <a:prstClr val="black"/>
                </a:solidFill>
              </a:rPr>
              <a:t>비즈니스 </a:t>
            </a:r>
            <a:r>
              <a:rPr lang="ko-KR" altLang="en-US" sz="1050" dirty="0" err="1">
                <a:solidFill>
                  <a:prstClr val="black"/>
                </a:solidFill>
              </a:rPr>
              <a:t>로직</a:t>
            </a:r>
            <a:r>
              <a:rPr lang="ko-KR" altLang="en-US" sz="1050" dirty="0">
                <a:solidFill>
                  <a:prstClr val="black"/>
                </a:solidFill>
              </a:rPr>
              <a:t> </a:t>
            </a:r>
            <a:r>
              <a:rPr lang="en-US" altLang="ko-KR" sz="1050" dirty="0">
                <a:solidFill>
                  <a:prstClr val="black"/>
                </a:solidFill>
              </a:rPr>
              <a:t>: </a:t>
            </a:r>
            <a:r>
              <a:rPr lang="ko-KR" altLang="en-US" sz="1050" dirty="0" err="1">
                <a:solidFill>
                  <a:prstClr val="black"/>
                </a:solidFill>
              </a:rPr>
              <a:t>파라미터로</a:t>
            </a:r>
            <a:r>
              <a:rPr lang="ko-KR" altLang="en-US" sz="1050" dirty="0">
                <a:solidFill>
                  <a:prstClr val="black"/>
                </a:solidFill>
              </a:rPr>
              <a:t> 받은 전화기 정보로 기존의 전화기를 수정 후 </a:t>
            </a:r>
            <a:r>
              <a:rPr lang="en-US" altLang="ko-KR" sz="1050" dirty="0">
                <a:solidFill>
                  <a:prstClr val="black"/>
                </a:solidFill>
              </a:rPr>
              <a:t>DB</a:t>
            </a:r>
            <a:r>
              <a:rPr lang="ko-KR" altLang="en-US" sz="1050" dirty="0">
                <a:solidFill>
                  <a:prstClr val="black"/>
                </a:solidFill>
              </a:rPr>
              <a:t>에 </a:t>
            </a:r>
            <a:r>
              <a:rPr lang="ko-KR" altLang="en-US" sz="1050" dirty="0" smtClean="0">
                <a:solidFill>
                  <a:prstClr val="black"/>
                </a:solidFill>
              </a:rPr>
              <a:t>저장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전화번호가 중복될 시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경고창</a:t>
            </a:r>
            <a:r>
              <a:rPr lang="ko-KR" altLang="en-US" sz="1050" dirty="0" smtClean="0">
                <a:solidFill>
                  <a:prstClr val="black"/>
                </a:solidFill>
              </a:rPr>
              <a:t> 띄움</a:t>
            </a:r>
            <a:endParaRPr lang="en-US" altLang="ko-KR" sz="1050" dirty="0">
              <a:solidFill>
                <a:prstClr val="black"/>
              </a:solidFill>
            </a:endParaRPr>
          </a:p>
          <a:p>
            <a:pPr lvl="0"/>
            <a:endParaRPr lang="en-US" altLang="ko-KR" sz="1050" dirty="0">
              <a:solidFill>
                <a:prstClr val="black"/>
              </a:solidFill>
            </a:endParaRPr>
          </a:p>
          <a:p>
            <a:pPr lvl="0"/>
            <a:r>
              <a:rPr lang="en-US" altLang="ko-KR" sz="1050" dirty="0">
                <a:solidFill>
                  <a:prstClr val="black"/>
                </a:solidFill>
              </a:rPr>
              <a:t>2) </a:t>
            </a:r>
            <a:r>
              <a:rPr lang="ko-KR" altLang="en-US" sz="1050" dirty="0">
                <a:solidFill>
                  <a:prstClr val="black"/>
                </a:solidFill>
              </a:rPr>
              <a:t>모델 </a:t>
            </a:r>
            <a:r>
              <a:rPr lang="en-US" altLang="ko-KR" sz="1050" dirty="0">
                <a:solidFill>
                  <a:prstClr val="black"/>
                </a:solidFill>
              </a:rPr>
              <a:t>: </a:t>
            </a:r>
            <a:r>
              <a:rPr lang="ko-KR" altLang="en-US" sz="1050" dirty="0">
                <a:solidFill>
                  <a:prstClr val="black"/>
                </a:solidFill>
              </a:rPr>
              <a:t>없음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80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5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 Controller, JSP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구현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48726"/>
            <a:ext cx="5370704" cy="24134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43871" y="2907990"/>
            <a:ext cx="819547" cy="4659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48" y="4221088"/>
            <a:ext cx="5210175" cy="1371600"/>
          </a:xfrm>
          <a:prstGeom prst="rect">
            <a:avLst/>
          </a:prstGeom>
          <a:ln>
            <a:solidFill>
              <a:srgbClr val="17375E"/>
            </a:solidFill>
          </a:ln>
        </p:spPr>
      </p:pic>
      <p:cxnSp>
        <p:nvCxnSpPr>
          <p:cNvPr id="8" name="직선 화살표 연결선 7"/>
          <p:cNvCxnSpPr>
            <a:stCxn id="7" idx="2"/>
          </p:cNvCxnSpPr>
          <p:nvPr/>
        </p:nvCxnSpPr>
        <p:spPr>
          <a:xfrm flipH="1">
            <a:off x="5353644" y="3373946"/>
            <a:ext cx="1" cy="8471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954505" y="4708358"/>
            <a:ext cx="2837239" cy="4488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36003" y="5077900"/>
            <a:ext cx="4366476" cy="830997"/>
          </a:xfrm>
          <a:prstGeom prst="rect">
            <a:avLst/>
          </a:prstGeom>
          <a:solidFill>
            <a:srgbClr val="D0D8E8"/>
          </a:solidFill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1</a:t>
            </a:r>
            <a:r>
              <a:rPr lang="en-US" altLang="ko-KR" sz="1200" dirty="0" smtClean="0">
                <a:solidFill>
                  <a:prstClr val="black"/>
                </a:solidFill>
              </a:rPr>
              <a:t>) </a:t>
            </a:r>
            <a:r>
              <a:rPr lang="ko-KR" altLang="en-US" sz="1200" dirty="0" smtClean="0">
                <a:solidFill>
                  <a:prstClr val="black"/>
                </a:solidFill>
              </a:rPr>
              <a:t>비즈니스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로직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: </a:t>
            </a:r>
            <a:r>
              <a:rPr lang="ko-KR" altLang="en-US" sz="1200" dirty="0" smtClean="0">
                <a:solidFill>
                  <a:prstClr val="black"/>
                </a:solidFill>
              </a:rPr>
              <a:t>삭제할 전화기의 </a:t>
            </a:r>
            <a:r>
              <a:rPr lang="en-US" altLang="ko-KR" sz="1200" dirty="0" smtClean="0">
                <a:solidFill>
                  <a:prstClr val="black"/>
                </a:solidFill>
              </a:rPr>
              <a:t>id</a:t>
            </a:r>
            <a:r>
              <a:rPr lang="ko-KR" altLang="en-US" sz="1200" dirty="0" smtClean="0">
                <a:solidFill>
                  <a:prstClr val="black"/>
                </a:solidFill>
              </a:rPr>
              <a:t>를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파라미터로</a:t>
            </a:r>
            <a:r>
              <a:rPr lang="ko-KR" altLang="en-US" sz="1200" dirty="0" smtClean="0">
                <a:solidFill>
                  <a:prstClr val="black"/>
                </a:solidFill>
              </a:rPr>
              <a:t> 받아와 </a:t>
            </a:r>
            <a:r>
              <a:rPr lang="ko-KR" altLang="en-US" sz="1200" dirty="0" smtClean="0">
                <a:solidFill>
                  <a:prstClr val="black"/>
                </a:solidFill>
              </a:rPr>
              <a:t>해당 전화기를 </a:t>
            </a:r>
            <a:r>
              <a:rPr lang="en-US" altLang="ko-KR" sz="1200" dirty="0" smtClean="0">
                <a:solidFill>
                  <a:prstClr val="black"/>
                </a:solidFill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</a:rPr>
              <a:t>에서 지움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2) </a:t>
            </a:r>
            <a:r>
              <a:rPr lang="ko-KR" altLang="en-US" sz="1200" dirty="0" smtClean="0">
                <a:solidFill>
                  <a:prstClr val="black"/>
                </a:solidFill>
              </a:rPr>
              <a:t>모델 </a:t>
            </a:r>
            <a:r>
              <a:rPr lang="en-US" altLang="ko-KR" sz="1200" dirty="0" smtClean="0">
                <a:solidFill>
                  <a:prstClr val="black"/>
                </a:solidFill>
              </a:rPr>
              <a:t>: </a:t>
            </a:r>
            <a:r>
              <a:rPr lang="ko-KR" altLang="en-US" sz="1200" dirty="0" smtClean="0">
                <a:solidFill>
                  <a:prstClr val="black"/>
                </a:solidFill>
              </a:rPr>
              <a:t>없음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65236"/>
              </p:ext>
            </p:extLst>
          </p:nvPr>
        </p:nvGraphicFramePr>
        <p:xfrm>
          <a:off x="3823130" y="4718825"/>
          <a:ext cx="4335888" cy="31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427"/>
                <a:gridCol w="3268461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REQ_P_CJ_02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전화기를 추가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삭제하는 화면 구현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5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2708921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 smtClean="0">
                <a:solidFill>
                  <a:prstClr val="white"/>
                </a:solidFill>
              </a:rPr>
              <a:t>5. </a:t>
            </a:r>
            <a:r>
              <a:rPr lang="ko-KR" altLang="en-US" sz="6000" b="1" spc="-150" dirty="0" smtClean="0">
                <a:solidFill>
                  <a:prstClr val="white"/>
                </a:solidFill>
              </a:rPr>
              <a:t>테스트</a:t>
            </a:r>
            <a:endParaRPr lang="ko-KR" altLang="en-US" sz="6000" b="1" spc="-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0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4086" y="620688"/>
            <a:ext cx="11404869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1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사용자 검색 테스트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6" name="사용자 검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9496" y="1120845"/>
            <a:ext cx="9351908" cy="51727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02      03      04  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/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3261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2.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사용자 추가 테스트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5" name="사용자 추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0570" y="1185524"/>
            <a:ext cx="9341585" cy="51670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02      03      04  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/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12967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3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사용자 수정 테스트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4" name="사용자 수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9456" y="1044092"/>
            <a:ext cx="10040007" cy="54971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02      03      04  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/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24513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2708921"/>
            <a:ext cx="72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-150" dirty="0" smtClean="0">
                <a:solidFill>
                  <a:prstClr val="white"/>
                </a:solidFill>
              </a:rPr>
              <a:t>1. </a:t>
            </a:r>
            <a:r>
              <a:rPr lang="ko-KR" altLang="en-US" sz="6600" b="1" spc="-150" dirty="0" smtClean="0">
                <a:solidFill>
                  <a:prstClr val="white"/>
                </a:solidFill>
              </a:rPr>
              <a:t>프로젝트 개요</a:t>
            </a:r>
            <a:endParaRPr lang="ko-KR" altLang="en-US" sz="6600" b="1" spc="-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4.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사용자 삭제 테스트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5" name="사용자 삭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147" y="1067756"/>
            <a:ext cx="9984432" cy="546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02      03      04  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/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247053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5.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 검색 테스트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4" name="전화기 검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5480" y="1103276"/>
            <a:ext cx="9729228" cy="53270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02      03      04  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/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373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6.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 추가 테스트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5" name="전화기 추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5520" y="1062632"/>
            <a:ext cx="8640960" cy="4731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02      03      04  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/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221926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7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 수정 테스트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4" name="전화기 수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5520" y="1062632"/>
            <a:ext cx="8640960" cy="4731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02      03      04  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/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83222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31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384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</a:rPr>
              <a:t>8.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</a:rPr>
              <a:t>전화기 삭제 테스트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5" name="전화기 삭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5128" y="1191017"/>
            <a:ext cx="8832470" cy="48360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02      03      04  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/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406228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151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23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7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</a:rPr>
              <a:t>송 태 양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7368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800947"/>
              </p:ext>
            </p:extLst>
          </p:nvPr>
        </p:nvGraphicFramePr>
        <p:xfrm>
          <a:off x="537863" y="1034679"/>
          <a:ext cx="11174761" cy="2034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97903"/>
                <a:gridCol w="9476858"/>
              </a:tblGrid>
              <a:tr h="508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목적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/>
                        <a:t>㈜</a:t>
                      </a:r>
                      <a:r>
                        <a:rPr lang="en-US" altLang="ko-KR" sz="1400" b="0" dirty="0" err="1" smtClean="0"/>
                        <a:t>Uclick</a:t>
                      </a:r>
                      <a:r>
                        <a:rPr lang="ko-KR" altLang="en-US" sz="1400" b="0" dirty="0" smtClean="0"/>
                        <a:t>에서 제시한 시스템 기능을 구현하여 본인의 개발 능력을 검증 </a:t>
                      </a:r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08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기간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2018. 08. 13 ~</a:t>
                      </a:r>
                      <a:r>
                        <a:rPr lang="en-US" altLang="ko-KR" sz="1400" b="0" baseline="0" dirty="0" smtClean="0"/>
                        <a:t> 2018. 08. 31 (3</a:t>
                      </a:r>
                      <a:r>
                        <a:rPr lang="ko-KR" altLang="en-US" sz="1400" b="0" baseline="0" dirty="0" smtClean="0"/>
                        <a:t>주</a:t>
                      </a:r>
                      <a:r>
                        <a:rPr lang="en-US" altLang="ko-KR" sz="1400" b="0" baseline="0" dirty="0" smtClean="0"/>
                        <a:t>)</a:t>
                      </a:r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08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수행 인력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 smtClean="0"/>
                        <a:t>한국폴리텍대학</a:t>
                      </a:r>
                      <a:r>
                        <a:rPr lang="ko-KR" altLang="en-US" sz="1400" b="0" dirty="0" smtClean="0"/>
                        <a:t> 융합기술교육원 데이터융합</a:t>
                      </a:r>
                      <a:r>
                        <a:rPr lang="en-US" altLang="ko-KR" sz="1400" b="0" dirty="0" smtClean="0"/>
                        <a:t>SW</a:t>
                      </a:r>
                      <a:r>
                        <a:rPr lang="ko-KR" altLang="en-US" sz="1400" b="0" dirty="0" smtClean="0"/>
                        <a:t>과 송태양</a:t>
                      </a:r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08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수행 범위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UC</a:t>
                      </a:r>
                      <a:r>
                        <a:rPr lang="en-US" altLang="ko-KR" sz="1400" b="0" baseline="0" dirty="0" smtClean="0"/>
                        <a:t> </a:t>
                      </a:r>
                      <a:r>
                        <a:rPr lang="ko-KR" altLang="en-US" sz="1400" b="0" baseline="0" dirty="0" smtClean="0"/>
                        <a:t>사용자 관리 기능 개발</a:t>
                      </a:r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3392" y="665347"/>
            <a:ext cx="65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정의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3" y="3212977"/>
            <a:ext cx="11116274" cy="32618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02      03      04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2708921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 smtClean="0">
                <a:solidFill>
                  <a:prstClr val="white"/>
                </a:solidFill>
              </a:rPr>
              <a:t>2. </a:t>
            </a:r>
            <a:r>
              <a:rPr lang="ko-KR" altLang="en-US" sz="6000" b="1" spc="-150" dirty="0" smtClean="0">
                <a:solidFill>
                  <a:prstClr val="white"/>
                </a:solidFill>
              </a:rPr>
              <a:t>요건 정의 </a:t>
            </a:r>
            <a:r>
              <a:rPr lang="en-US" altLang="ko-KR" sz="6000" b="1" spc="-150" dirty="0" smtClean="0">
                <a:solidFill>
                  <a:prstClr val="white"/>
                </a:solidFill>
              </a:rPr>
              <a:t>/ </a:t>
            </a:r>
            <a:r>
              <a:rPr lang="ko-KR" altLang="en-US" sz="6000" b="1" spc="-150" dirty="0" smtClean="0">
                <a:solidFill>
                  <a:prstClr val="white"/>
                </a:solidFill>
              </a:rPr>
              <a:t>분석</a:t>
            </a:r>
            <a:endParaRPr lang="ko-KR" altLang="en-US" sz="6000" b="1" spc="-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1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7368" y="620688"/>
            <a:ext cx="1137726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209405"/>
              </p:ext>
            </p:extLst>
          </p:nvPr>
        </p:nvGraphicFramePr>
        <p:xfrm>
          <a:off x="623393" y="1038410"/>
          <a:ext cx="11003184" cy="5414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614"/>
                <a:gridCol w="841569"/>
                <a:gridCol w="1008112"/>
                <a:gridCol w="7389965"/>
                <a:gridCol w="948924"/>
              </a:tblGrid>
              <a:tr h="31852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구분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요구사항 </a:t>
                      </a:r>
                      <a:r>
                        <a:rPr lang="en-US" altLang="ko-KR" sz="1000" dirty="0" smtClean="0"/>
                        <a:t>ID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요구사항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수용여부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사용자</a:t>
                      </a:r>
                      <a:endParaRPr lang="ko-KR" altLang="en-US" sz="10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Entity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REQ_U_E_01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사용자의 이름 </a:t>
                      </a:r>
                      <a:r>
                        <a:rPr lang="ko-KR" altLang="en-US" sz="1000" dirty="0" err="1" smtClean="0"/>
                        <a:t>컬럼은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20byte</a:t>
                      </a:r>
                      <a:r>
                        <a:rPr lang="ko-KR" altLang="en-US" sz="1000" dirty="0" smtClean="0"/>
                        <a:t>로 제한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REQ_U_E_02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는 전화기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와 </a:t>
                      </a:r>
                      <a:r>
                        <a:rPr lang="en-US" altLang="ko-KR" sz="1000" dirty="0" err="1" smtClean="0"/>
                        <a:t>OneToMany</a:t>
                      </a:r>
                      <a:r>
                        <a:rPr lang="ko-KR" altLang="en-US" sz="1000" dirty="0" smtClean="0"/>
                        <a:t>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매핑되어야</a:t>
                      </a:r>
                      <a:r>
                        <a:rPr lang="ko-KR" altLang="en-US" sz="1000" baseline="0" dirty="0" smtClean="0"/>
                        <a:t> 함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REQ_U_E_03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는 </a:t>
                      </a:r>
                      <a:r>
                        <a:rPr lang="en-US" altLang="ko-KR" sz="1000" dirty="0" smtClean="0"/>
                        <a:t>L2 Cache</a:t>
                      </a:r>
                      <a:r>
                        <a:rPr lang="ko-KR" altLang="en-US" sz="1000" dirty="0" smtClean="0"/>
                        <a:t>가 적용되어야 함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REQ_U_E_04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의 전화기 </a:t>
                      </a:r>
                      <a:r>
                        <a:rPr lang="en-US" altLang="ko-KR" sz="1000" dirty="0" smtClean="0"/>
                        <a:t>Collection</a:t>
                      </a:r>
                      <a:r>
                        <a:rPr lang="ko-KR" altLang="en-US" sz="1000" dirty="0" smtClean="0"/>
                        <a:t>에 대하여 </a:t>
                      </a:r>
                      <a:r>
                        <a:rPr lang="en-US" altLang="ko-KR" sz="1000" dirty="0" smtClean="0"/>
                        <a:t>Cache</a:t>
                      </a:r>
                      <a:r>
                        <a:rPr lang="ko-KR" altLang="en-US" sz="1000" dirty="0" smtClean="0"/>
                        <a:t>가 적용되어야 함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Repository</a:t>
                      </a:r>
                    </a:p>
                    <a:p>
                      <a:pPr algn="ctr" latinLnBrk="1"/>
                      <a:r>
                        <a:rPr lang="en-US" altLang="ko-KR" sz="1000" dirty="0" smtClean="0"/>
                        <a:t>Service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REQ_U_RS_01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 전체 조회 서비스 구현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REQ_U_RS_02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특정 이름으로 사용자 검색하는 서비스 구현</a:t>
                      </a:r>
                      <a:r>
                        <a:rPr lang="en-US" altLang="ko-KR" sz="1000" dirty="0" smtClean="0"/>
                        <a:t>(Query Cache</a:t>
                      </a:r>
                      <a:r>
                        <a:rPr lang="ko-KR" altLang="en-US" sz="1000" dirty="0" smtClean="0"/>
                        <a:t>를 적용해야 함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en-US" altLang="ko-KR" sz="1000" baseline="0" dirty="0" smtClean="0"/>
                        <a:t> DB</a:t>
                      </a:r>
                      <a:r>
                        <a:rPr lang="ko-KR" altLang="en-US" sz="1000" baseline="0" dirty="0" smtClean="0"/>
                        <a:t>에서 </a:t>
                      </a:r>
                      <a:r>
                        <a:rPr lang="en-US" altLang="ko-KR" sz="1000" baseline="0" dirty="0" smtClean="0"/>
                        <a:t>LIKE</a:t>
                      </a:r>
                      <a:r>
                        <a:rPr lang="ko-KR" altLang="en-US" sz="1000" baseline="0" dirty="0" smtClean="0"/>
                        <a:t>로 검색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REQ_U_RS_03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 추가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수정 삭제 서비스 구현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Controller</a:t>
                      </a:r>
                    </a:p>
                    <a:p>
                      <a:pPr algn="ctr" latinLnBrk="1"/>
                      <a:r>
                        <a:rPr lang="en-US" altLang="ko-KR" sz="1000" dirty="0" smtClean="0"/>
                        <a:t>JSP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REQ_U_CJ_01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 전체를 조회하는 화면 구현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REQ_U_CJ_02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특정 이름으로 사용자 리스트를 검색하는</a:t>
                      </a:r>
                      <a:r>
                        <a:rPr lang="ko-KR" altLang="en-US" sz="1000" baseline="0" dirty="0" smtClean="0"/>
                        <a:t> 화면 구현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REQ_U_CJ_03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</a:t>
                      </a:r>
                      <a:r>
                        <a:rPr lang="ko-KR" altLang="en-US" sz="1000" baseline="0" dirty="0" smtClean="0"/>
                        <a:t> 추가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 수정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삭제 화면 구현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전화기</a:t>
                      </a:r>
                      <a:endParaRPr lang="ko-KR" altLang="en-US" sz="1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Entity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REQ_P_E_01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전화기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는 사용자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와 </a:t>
                      </a:r>
                      <a:r>
                        <a:rPr lang="en-US" altLang="ko-KR" sz="1000" dirty="0" err="1" smtClean="0"/>
                        <a:t>ManyToOne</a:t>
                      </a:r>
                      <a:r>
                        <a:rPr lang="ko-KR" altLang="en-US" sz="1000" dirty="0" smtClean="0"/>
                        <a:t>으로 </a:t>
                      </a:r>
                      <a:r>
                        <a:rPr lang="ko-KR" altLang="en-US" sz="1000" dirty="0" err="1" smtClean="0"/>
                        <a:t>매핑되어야</a:t>
                      </a:r>
                      <a:r>
                        <a:rPr lang="ko-KR" altLang="en-US" sz="1000" dirty="0" smtClean="0"/>
                        <a:t> 함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REQ_P_E_02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전화기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는 </a:t>
                      </a:r>
                      <a:r>
                        <a:rPr lang="en-US" altLang="ko-KR" sz="1000" dirty="0" smtClean="0"/>
                        <a:t>L2</a:t>
                      </a:r>
                      <a:r>
                        <a:rPr lang="en-US" altLang="ko-KR" sz="1000" baseline="0" dirty="0" smtClean="0"/>
                        <a:t> Cache</a:t>
                      </a:r>
                      <a:r>
                        <a:rPr lang="ko-KR" altLang="en-US" sz="1000" baseline="0" dirty="0" smtClean="0"/>
                        <a:t>가 적용되어야 함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Repository</a:t>
                      </a:r>
                    </a:p>
                    <a:p>
                      <a:pPr algn="ctr" latinLnBrk="1"/>
                      <a:r>
                        <a:rPr lang="en-US" altLang="ko-KR" sz="1000" dirty="0" smtClean="0"/>
                        <a:t>JSP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REQ_P_RS_01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전화번호로 사용자 리스트를 검색하는 서비스 구현</a:t>
                      </a:r>
                      <a:r>
                        <a:rPr lang="en-US" altLang="ko-KR" sz="1000" dirty="0" smtClean="0"/>
                        <a:t>(Query</a:t>
                      </a:r>
                      <a:r>
                        <a:rPr lang="en-US" altLang="ko-KR" sz="1000" baseline="0" dirty="0" smtClean="0"/>
                        <a:t> Cache</a:t>
                      </a:r>
                      <a:r>
                        <a:rPr lang="ko-KR" altLang="en-US" sz="1000" baseline="0" dirty="0" smtClean="0"/>
                        <a:t>를 적용해야 함</a:t>
                      </a:r>
                      <a:r>
                        <a:rPr lang="en-US" altLang="ko-KR" sz="1000" baseline="0" dirty="0" smtClean="0"/>
                        <a:t>.)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REQ_P_RS_02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전화기 추가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삭제 서비스 구현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Controller</a:t>
                      </a:r>
                    </a:p>
                    <a:p>
                      <a:pPr algn="ctr" latinLnBrk="1"/>
                      <a:r>
                        <a:rPr lang="en-US" altLang="ko-KR" sz="1000" dirty="0" smtClean="0"/>
                        <a:t>JSP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REQ_P_CJ_01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전화번호로 사용자를 조회하는 화면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REQ_P_CJ_02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전화기를 추가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삭제하는 화면 구현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3392" y="665347"/>
            <a:ext cx="65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제시요건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건 </a:t>
            </a:r>
            <a:r>
              <a:rPr lang="en-US" altLang="ko-KR" dirty="0"/>
              <a:t>-&gt; </a:t>
            </a:r>
            <a:r>
              <a:rPr lang="ko-KR" altLang="en-US" dirty="0"/>
              <a:t>수용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건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03      04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/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분석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2708921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 smtClean="0">
                <a:solidFill>
                  <a:prstClr val="white"/>
                </a:solidFill>
              </a:rPr>
              <a:t>3. </a:t>
            </a:r>
            <a:r>
              <a:rPr lang="ko-KR" altLang="en-US" sz="6000" b="1" spc="-150" dirty="0" smtClean="0">
                <a:solidFill>
                  <a:prstClr val="white"/>
                </a:solidFill>
              </a:rPr>
              <a:t>설계</a:t>
            </a:r>
            <a:endParaRPr lang="ko-KR" altLang="en-US" sz="6000" b="1" spc="-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1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4086" y="620688"/>
            <a:ext cx="11383828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559749"/>
              </p:ext>
            </p:extLst>
          </p:nvPr>
        </p:nvGraphicFramePr>
        <p:xfrm>
          <a:off x="551384" y="1196752"/>
          <a:ext cx="701406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515"/>
                <a:gridCol w="1753515"/>
                <a:gridCol w="1753515"/>
                <a:gridCol w="1753515"/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User – 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L2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</a:rPr>
                        <a:t> Cache </a:t>
                      </a:r>
                      <a:r>
                        <a:rPr lang="ko-KR" altLang="en-US" sz="1200" baseline="0" dirty="0" smtClean="0"/>
                        <a:t>적용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 타입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 이름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비고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아이디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Primary</a:t>
                      </a:r>
                      <a:r>
                        <a:rPr lang="en-US" altLang="ko-KR" sz="1200" baseline="0" dirty="0" smtClean="0"/>
                        <a:t> key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String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name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20byte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Integer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성별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String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나이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String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address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주소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List&lt;Phone&gt;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phoneList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등록된 전화기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rgbClr val="FF0000"/>
                          </a:solidFill>
                        </a:rPr>
                        <a:t>OneToMany</a:t>
                      </a:r>
                      <a:endParaRPr lang="en-US" altLang="ko-KR" sz="12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Collection Cache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</a:rPr>
                        <a:t>적용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192714"/>
              </p:ext>
            </p:extLst>
          </p:nvPr>
        </p:nvGraphicFramePr>
        <p:xfrm>
          <a:off x="1156732" y="4653136"/>
          <a:ext cx="573596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990"/>
                <a:gridCol w="1433990"/>
                <a:gridCol w="1433990"/>
                <a:gridCol w="1433990"/>
              </a:tblGrid>
              <a:tr h="24809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Phone – 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L2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</a:rPr>
                        <a:t> Cache 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</a:rPr>
                        <a:t>적용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48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 타입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 이름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비고</a:t>
                      </a:r>
                      <a:endParaRPr lang="ko-KR" altLang="en-US" sz="1200" dirty="0"/>
                    </a:p>
                  </a:txBody>
                  <a:tcPr/>
                </a:tc>
              </a:tr>
              <a:tr h="248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Primary Key</a:t>
                      </a:r>
                      <a:endParaRPr lang="ko-KR" altLang="en-US" sz="1200" dirty="0"/>
                    </a:p>
                  </a:txBody>
                  <a:tcPr/>
                </a:tc>
              </a:tr>
              <a:tr h="248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User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user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사용자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rgbClr val="FF0000"/>
                          </a:solidFill>
                        </a:rPr>
                        <a:t>ManyToOne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48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String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carrier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통신사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248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String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전화번호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9376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사용자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전화기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Entity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172956" y="3789040"/>
            <a:ext cx="216024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위쪽 화살표 7"/>
          <p:cNvSpPr/>
          <p:nvPr/>
        </p:nvSpPr>
        <p:spPr>
          <a:xfrm>
            <a:off x="4685124" y="3789040"/>
            <a:ext cx="216024" cy="5760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60788" y="38924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OneToMany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973156" y="38924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ManyToOne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13104" y="3523074"/>
            <a:ext cx="36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요구사항에 맞게 설계</a:t>
            </a:r>
            <a:endParaRPr lang="en-US" altLang="ko-KR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기타 필요하다고 생각되는 사용자 정보를 추가 설계함</a:t>
            </a:r>
            <a:endParaRPr lang="ko-KR" altLang="en-US" sz="14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906767"/>
              </p:ext>
            </p:extLst>
          </p:nvPr>
        </p:nvGraphicFramePr>
        <p:xfrm>
          <a:off x="7752184" y="1196752"/>
          <a:ext cx="3960440" cy="142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  <a:gridCol w="2736304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REQ_U_E_01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사용자의 이름 </a:t>
                      </a:r>
                      <a:r>
                        <a:rPr lang="ko-KR" altLang="en-US" sz="1000" dirty="0" err="1" smtClean="0"/>
                        <a:t>컬럼은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20byte</a:t>
                      </a:r>
                      <a:r>
                        <a:rPr lang="ko-KR" altLang="en-US" sz="1000" dirty="0" smtClean="0"/>
                        <a:t>로 제한</a:t>
                      </a:r>
                    </a:p>
                  </a:txBody>
                  <a:tcPr anchor="ctr"/>
                </a:tc>
              </a:tr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REQ_U_E_02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는 전화기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와 </a:t>
                      </a:r>
                      <a:r>
                        <a:rPr lang="en-US" altLang="ko-KR" sz="1000" dirty="0" err="1" smtClean="0"/>
                        <a:t>OneToMany</a:t>
                      </a:r>
                      <a:r>
                        <a:rPr lang="ko-KR" altLang="en-US" sz="1000" dirty="0" smtClean="0"/>
                        <a:t>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매핑되어야</a:t>
                      </a:r>
                      <a:r>
                        <a:rPr lang="ko-KR" altLang="en-US" sz="1000" baseline="0" dirty="0" smtClean="0"/>
                        <a:t> 함</a:t>
                      </a:r>
                      <a:endParaRPr lang="ko-KR" altLang="en-US" sz="1000" dirty="0" smtClean="0"/>
                    </a:p>
                  </a:txBody>
                  <a:tcPr anchor="ctr"/>
                </a:tc>
              </a:tr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REQ_U_E_03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는 </a:t>
                      </a:r>
                      <a:r>
                        <a:rPr lang="en-US" altLang="ko-KR" sz="1000" dirty="0" smtClean="0"/>
                        <a:t>L2 Cache</a:t>
                      </a:r>
                      <a:r>
                        <a:rPr lang="ko-KR" altLang="en-US" sz="1000" dirty="0" smtClean="0"/>
                        <a:t>가 적용되어야 함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/>
                </a:tc>
              </a:tr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REQ_U_E_04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의 전화기 </a:t>
                      </a:r>
                      <a:r>
                        <a:rPr lang="en-US" altLang="ko-KR" sz="1000" dirty="0" smtClean="0"/>
                        <a:t>Collection</a:t>
                      </a:r>
                      <a:r>
                        <a:rPr lang="ko-KR" altLang="en-US" sz="1000" dirty="0" smtClean="0"/>
                        <a:t>에 대하여 </a:t>
                      </a:r>
                      <a:r>
                        <a:rPr lang="en-US" altLang="ko-KR" sz="1000" dirty="0" smtClean="0"/>
                        <a:t>Cache</a:t>
                      </a:r>
                      <a:r>
                        <a:rPr lang="ko-KR" altLang="en-US" sz="1000" dirty="0" smtClean="0"/>
                        <a:t>가 적용되어야 함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879106"/>
              </p:ext>
            </p:extLst>
          </p:nvPr>
        </p:nvGraphicFramePr>
        <p:xfrm>
          <a:off x="7044755" y="4653136"/>
          <a:ext cx="4595861" cy="714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53"/>
                <a:gridCol w="3672408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REQ_P_E_01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전화기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는 사용자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와 </a:t>
                      </a:r>
                      <a:r>
                        <a:rPr lang="en-US" altLang="ko-KR" sz="1000" dirty="0" err="1" smtClean="0"/>
                        <a:t>ManyToOne</a:t>
                      </a:r>
                      <a:r>
                        <a:rPr lang="ko-KR" altLang="en-US" sz="1000" dirty="0" smtClean="0"/>
                        <a:t>으로 </a:t>
                      </a:r>
                      <a:r>
                        <a:rPr lang="ko-KR" altLang="en-US" sz="1000" dirty="0" err="1" smtClean="0"/>
                        <a:t>매핑되어야</a:t>
                      </a:r>
                      <a:r>
                        <a:rPr lang="ko-KR" altLang="en-US" sz="1000" dirty="0" smtClean="0"/>
                        <a:t> 함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/>
                </a:tc>
              </a:tr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REQ_P_E_02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전화기 </a:t>
                      </a:r>
                      <a:r>
                        <a:rPr lang="en-US" altLang="ko-KR" sz="1000" dirty="0" smtClean="0"/>
                        <a:t>Entity</a:t>
                      </a:r>
                      <a:r>
                        <a:rPr lang="ko-KR" altLang="en-US" sz="1000" dirty="0" smtClean="0"/>
                        <a:t>는 </a:t>
                      </a:r>
                      <a:r>
                        <a:rPr lang="en-US" altLang="ko-KR" sz="1000" dirty="0" smtClean="0"/>
                        <a:t>L2</a:t>
                      </a:r>
                      <a:r>
                        <a:rPr lang="en-US" altLang="ko-KR" sz="1000" baseline="0" dirty="0" smtClean="0"/>
                        <a:t> Cache</a:t>
                      </a:r>
                      <a:r>
                        <a:rPr lang="ko-KR" altLang="en-US" sz="1000" baseline="0" dirty="0" smtClean="0"/>
                        <a:t>가 적용되어야 함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04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404086" y="600707"/>
            <a:ext cx="11383828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39267" y="663079"/>
            <a:ext cx="37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2. </a:t>
            </a:r>
            <a:r>
              <a:rPr lang="ko-KR" altLang="en-US" dirty="0">
                <a:solidFill>
                  <a:srgbClr val="1F497D">
                    <a:lumMod val="75000"/>
                  </a:srgbClr>
                </a:solidFill>
              </a:rPr>
              <a:t>사용자</a:t>
            </a:r>
            <a:r>
              <a:rPr lang="en-US" altLang="ko-KR" dirty="0">
                <a:solidFill>
                  <a:srgbClr val="1F497D">
                    <a:lumMod val="75000"/>
                  </a:srgbClr>
                </a:solidFill>
              </a:rPr>
              <a:t> Repository, Service</a:t>
            </a:r>
            <a:endParaRPr lang="ko-KR" alt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956689"/>
              </p:ext>
            </p:extLst>
          </p:nvPr>
        </p:nvGraphicFramePr>
        <p:xfrm>
          <a:off x="695400" y="2996949"/>
          <a:ext cx="10801200" cy="2288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847"/>
                <a:gridCol w="710605"/>
                <a:gridCol w="4199203"/>
                <a:gridCol w="2267305"/>
                <a:gridCol w="1314620"/>
                <a:gridCol w="1314620"/>
              </a:tblGrid>
              <a:tr h="305181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User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181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>
                          <a:latin typeface="+mn-lt"/>
                        </a:rPr>
                        <a:t>Reopsitory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CRUD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+mn-lt"/>
                        </a:rPr>
                        <a:t>메서드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설명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비고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요구사항</a:t>
                      </a:r>
                      <a:r>
                        <a:rPr lang="en-US" altLang="ko-KR" sz="1200" dirty="0" smtClean="0">
                          <a:latin typeface="+mn-lt"/>
                        </a:rPr>
                        <a:t>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305181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+mn-lt"/>
                        </a:rPr>
                        <a:t>R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List&lt;User&gt;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findAllByOrderByIdDesc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사용자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전체 조회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최근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등록순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추가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+mn-lt"/>
                        </a:rPr>
                        <a:t>REQ_U_RS_01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</a:tr>
              <a:tr h="381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List&lt;User&gt;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findByNameContaining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(String name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QueryCache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적용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사용자명으로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사용자 검색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추가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lt"/>
                        </a:rPr>
                        <a:t>REQ_U_RS_02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</a:tr>
              <a:tr h="305181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+mn-lt"/>
                        </a:rPr>
                        <a:t>C, U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lt"/>
                        </a:rPr>
                        <a:t>void </a:t>
                      </a:r>
                      <a:r>
                        <a:rPr lang="en-US" altLang="ko-KR" sz="1200" dirty="0" smtClean="0">
                          <a:latin typeface="+mn-lt"/>
                        </a:rPr>
                        <a:t>save(User user</a:t>
                      </a:r>
                      <a:r>
                        <a:rPr lang="en-US" altLang="ko-KR" sz="1200" dirty="0" smtClean="0">
                          <a:latin typeface="+mn-lt"/>
                        </a:rPr>
                        <a:t>)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사용자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추가 또는 수정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상속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lt"/>
                      </a:endParaRPr>
                    </a:p>
                  </a:txBody>
                  <a:tcPr anchor="ctr"/>
                </a:tc>
              </a:tr>
              <a:tr h="305181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+mn-lt"/>
                        </a:rPr>
                        <a:t>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lt"/>
                        </a:rPr>
                        <a:t>void </a:t>
                      </a:r>
                      <a:r>
                        <a:rPr lang="en-US" altLang="ko-KR" sz="1200" dirty="0" smtClean="0">
                          <a:latin typeface="+mn-lt"/>
                        </a:rPr>
                        <a:t>delete(User user</a:t>
                      </a:r>
                      <a:r>
                        <a:rPr lang="en-US" altLang="ko-KR" sz="1200" dirty="0" smtClean="0">
                          <a:latin typeface="+mn-lt"/>
                        </a:rPr>
                        <a:t>)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사용자 삭제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상속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lt"/>
                        </a:rPr>
                        <a:t>REQ_U_RS_03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3051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+mn-lt"/>
                        </a:rPr>
                        <a:t>Service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latin typeface="+mn-lt"/>
                        </a:rPr>
                        <a:t>UserRepository</a:t>
                      </a:r>
                      <a:r>
                        <a:rPr lang="ko-KR" altLang="en-US" sz="1200" dirty="0" smtClean="0">
                          <a:latin typeface="+mn-lt"/>
                        </a:rPr>
                        <a:t>를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그대로 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return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하여 사용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9376" y="1124744"/>
            <a:ext cx="5905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요구사항에 맞게 </a:t>
            </a:r>
            <a:r>
              <a:rPr lang="ko-KR" altLang="en-US" sz="1200" dirty="0" smtClean="0"/>
              <a:t>설계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사용자 </a:t>
            </a:r>
            <a:r>
              <a:rPr lang="ko-KR" altLang="en-US" sz="1200" dirty="0"/>
              <a:t>전체 </a:t>
            </a:r>
            <a:r>
              <a:rPr lang="ko-KR" altLang="en-US" sz="1200" dirty="0" smtClean="0"/>
              <a:t>조회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서비스는 </a:t>
            </a:r>
            <a:r>
              <a:rPr lang="ko-KR" altLang="en-US" sz="1200" dirty="0" err="1" smtClean="0"/>
              <a:t>메서드</a:t>
            </a:r>
            <a:r>
              <a:rPr lang="ko-KR" altLang="en-US" sz="1200" dirty="0" smtClean="0"/>
              <a:t> 추가 필요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사용자명 검색 </a:t>
            </a:r>
            <a:r>
              <a:rPr lang="ko-KR" altLang="en-US" sz="1200" dirty="0"/>
              <a:t>서비스는 </a:t>
            </a:r>
            <a:r>
              <a:rPr lang="ko-KR" altLang="en-US" sz="1200" dirty="0" err="1" smtClean="0"/>
              <a:t>메서드</a:t>
            </a:r>
            <a:r>
              <a:rPr lang="ko-KR" altLang="en-US" sz="1200" dirty="0" smtClean="0"/>
              <a:t> 추가 필요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QueryCache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적용할 것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사용자 추가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수정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삭제는 </a:t>
            </a:r>
            <a:r>
              <a:rPr lang="en-US" altLang="ko-KR" sz="1200" dirty="0" smtClean="0"/>
              <a:t>JPA </a:t>
            </a:r>
            <a:r>
              <a:rPr lang="en-US" altLang="ko-KR" sz="1200" dirty="0" smtClean="0"/>
              <a:t>Repository</a:t>
            </a:r>
            <a:r>
              <a:rPr lang="ko-KR" altLang="en-US" sz="1200" dirty="0" smtClean="0"/>
              <a:t>에 구현된 </a:t>
            </a:r>
            <a:r>
              <a:rPr lang="ko-KR" altLang="en-US" sz="1200" dirty="0" err="1" smtClean="0"/>
              <a:t>메서드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상속 가능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- Repository</a:t>
            </a:r>
            <a:r>
              <a:rPr lang="ko-KR" altLang="en-US" sz="1200" dirty="0" smtClean="0"/>
              <a:t>에서 </a:t>
            </a:r>
            <a:r>
              <a:rPr lang="ko-KR" altLang="en-US" sz="1200" dirty="0" err="1" smtClean="0"/>
              <a:t>메서드</a:t>
            </a:r>
            <a:r>
              <a:rPr lang="ko-KR" altLang="en-US" sz="1200" dirty="0" smtClean="0"/>
              <a:t> 구현</a:t>
            </a:r>
            <a:r>
              <a:rPr lang="en-US" altLang="ko-KR" sz="1200" dirty="0" smtClean="0"/>
              <a:t>, Service</a:t>
            </a:r>
            <a:r>
              <a:rPr lang="ko-KR" altLang="en-US" sz="1200" dirty="0" smtClean="0"/>
              <a:t>에서는 </a:t>
            </a:r>
            <a:r>
              <a:rPr lang="en-US" altLang="ko-KR" sz="1200" dirty="0" smtClean="0"/>
              <a:t>Repository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메서드를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return</a:t>
            </a:r>
            <a:r>
              <a:rPr lang="ko-KR" altLang="en-US" sz="1200" dirty="0" smtClean="0"/>
              <a:t>하여 사용</a:t>
            </a:r>
            <a:endParaRPr lang="en-US" altLang="ko-KR" sz="12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929700"/>
              </p:ext>
            </p:extLst>
          </p:nvPr>
        </p:nvGraphicFramePr>
        <p:xfrm>
          <a:off x="6462661" y="1484784"/>
          <a:ext cx="4968552" cy="1033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816424"/>
              </a:tblGrid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REQ_U_RS_01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 전체 조회 서비스 구현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REQ_U_RS_02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특정 이름으로 사용자 검색하는 서비스 구현</a:t>
                      </a:r>
                      <a:r>
                        <a:rPr lang="en-US" altLang="ko-KR" sz="1000" dirty="0" smtClean="0"/>
                        <a:t>(Query Cache</a:t>
                      </a:r>
                      <a:r>
                        <a:rPr lang="ko-KR" altLang="en-US" sz="1000" dirty="0" smtClean="0"/>
                        <a:t>를 적용해야 함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en-US" altLang="ko-KR" sz="1000" baseline="0" dirty="0" smtClean="0"/>
                        <a:t> DB</a:t>
                      </a:r>
                      <a:r>
                        <a:rPr lang="ko-KR" altLang="en-US" sz="1000" baseline="0" dirty="0" smtClean="0"/>
                        <a:t>에서 </a:t>
                      </a:r>
                      <a:r>
                        <a:rPr lang="en-US" altLang="ko-KR" sz="1000" baseline="0" dirty="0" smtClean="0"/>
                        <a:t>LIKE</a:t>
                      </a:r>
                      <a:r>
                        <a:rPr lang="ko-KR" altLang="en-US" sz="1000" baseline="0" dirty="0" smtClean="0"/>
                        <a:t>로 검색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185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REQ_U_RS_03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 추가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수정 삭제 서비스 구현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55774" y="-154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    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04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04086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352" y="383488"/>
            <a:ext cx="999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462" y="375793"/>
            <a:ext cx="99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요건 정의</a:t>
            </a: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9461" y="379640"/>
            <a:ext cx="552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  <a:latin typeface="+mj-ea"/>
              </a:rPr>
              <a:t>설계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674" y="375793"/>
            <a:ext cx="462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구현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2167" y="375793"/>
            <a:ext cx="602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spc="-15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ko-KR" altLang="en-US" sz="1000" b="1" spc="-15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263254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035407" y="384630"/>
            <a:ext cx="704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836797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67679" y="384630"/>
            <a:ext cx="7045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710025" y="13811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UC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사용자 관리 시스템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10560496" y="2564905"/>
            <a:ext cx="504056" cy="406896"/>
          </a:xfrm>
          <a:prstGeom prst="downArrow">
            <a:avLst/>
          </a:prstGeom>
          <a:noFill/>
          <a:ln w="1905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3693</TotalTime>
  <Words>2472</Words>
  <Application>Microsoft Office PowerPoint</Application>
  <PresentationFormat>와이드스크린</PresentationFormat>
  <Paragraphs>755</Paragraphs>
  <Slides>35</Slides>
  <Notes>35</Notes>
  <HiddenSlides>0</HiddenSlides>
  <MMClips>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kopo</cp:lastModifiedBy>
  <cp:revision>100</cp:revision>
  <dcterms:created xsi:type="dcterms:W3CDTF">2016-11-03T20:47:04Z</dcterms:created>
  <dcterms:modified xsi:type="dcterms:W3CDTF">2018-09-01T07:29:24Z</dcterms:modified>
</cp:coreProperties>
</file>